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miko" panose="020B0604020202020204" charset="0"/>
      <p:regular r:id="rId20"/>
      <p:bold r:id="rId21"/>
    </p:embeddedFont>
    <p:embeddedFont>
      <p:font typeface="Carme" panose="020B0604020202020204" charset="0"/>
      <p:regular r:id="rId22"/>
    </p:embeddedFont>
    <p:embeddedFont>
      <p:font typeface="Manrope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89DxM8X3Bc2SuezNITCLyy28G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3" autoAdjust="0"/>
    <p:restoredTop sz="93969" autoAdjust="0"/>
  </p:normalViewPr>
  <p:slideViewPr>
    <p:cSldViewPr snapToGrid="0">
      <p:cViewPr varScale="1">
        <p:scale>
          <a:sx n="88" d="100"/>
          <a:sy n="88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48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c25020da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ec25020da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c25020d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ec25020d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c25020da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ec25020da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721900" y="1690551"/>
            <a:ext cx="7700100" cy="1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rgbClr val="21252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2088600" y="3120076"/>
            <a:ext cx="4966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17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>
            <a:off x="7594804" y="19929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0294" y="-231362"/>
            <a:ext cx="2091813" cy="15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4725" y="4020906"/>
            <a:ext cx="3229200" cy="12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714618" y="824708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6677696">
            <a:off x="1367943" y="2882293"/>
            <a:ext cx="827362" cy="21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3156315">
            <a:off x="-630395" y="3438888"/>
            <a:ext cx="2704591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7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>
            <a:off x="7811551" y="3522817"/>
            <a:ext cx="1924900" cy="246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7"/>
          <p:cNvPicPr preferRelativeResize="0"/>
          <p:nvPr/>
        </p:nvPicPr>
        <p:blipFill rotWithShape="1">
          <a:blip r:embed="rId9">
            <a:alphaModFix amt="63000"/>
          </a:blip>
          <a:srcRect/>
          <a:stretch/>
        </p:blipFill>
        <p:spPr>
          <a:xfrm>
            <a:off x="6371988" y="4339043"/>
            <a:ext cx="2645200" cy="176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>
            <a:off x="721900" y="3016250"/>
            <a:ext cx="754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title" idx="2"/>
          </p:nvPr>
        </p:nvSpPr>
        <p:spPr>
          <a:xfrm>
            <a:off x="946150" y="1230150"/>
            <a:ext cx="1517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ubTitle" idx="1"/>
          </p:nvPr>
        </p:nvSpPr>
        <p:spPr>
          <a:xfrm>
            <a:off x="721900" y="3986223"/>
            <a:ext cx="47913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26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2275797" y="238222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6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6374504" y="-102547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4550" y="4711435"/>
            <a:ext cx="3893638" cy="76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6"/>
          <p:cNvPicPr preferRelativeResize="0"/>
          <p:nvPr/>
        </p:nvPicPr>
        <p:blipFill rotWithShape="1">
          <a:blip r:embed="rId5">
            <a:alphaModFix amt="87000"/>
          </a:blip>
          <a:srcRect/>
          <a:stretch/>
        </p:blipFill>
        <p:spPr>
          <a:xfrm rot="-564288">
            <a:off x="7173991" y="3291026"/>
            <a:ext cx="2704593" cy="23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263111">
            <a:off x="-778943" y="-376250"/>
            <a:ext cx="1298337" cy="271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7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>
            <a:off x="7103554" y="296132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7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>
            <a:off x="-1395346" y="-2231725"/>
            <a:ext cx="3699951" cy="40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721950" y="1152475"/>
            <a:ext cx="361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2"/>
          </p:nvPr>
        </p:nvSpPr>
        <p:spPr>
          <a:xfrm>
            <a:off x="4807325" y="1152475"/>
            <a:ext cx="361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 idx="3"/>
          </p:nvPr>
        </p:nvSpPr>
        <p:spPr>
          <a:xfrm>
            <a:off x="1798275" y="1173254"/>
            <a:ext cx="1517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156315">
            <a:off x="-630395" y="3438888"/>
            <a:ext cx="2704591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074106" y="-126975"/>
            <a:ext cx="3229200" cy="12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68162">
            <a:off x="-120839" y="-9025"/>
            <a:ext cx="2270825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39301">
            <a:off x="-440175" y="1046036"/>
            <a:ext cx="1789603" cy="245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8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flipH="1">
            <a:off x="-1426956" y="2596500"/>
            <a:ext cx="3699951" cy="40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flipH="1">
            <a:off x="6980194" y="-22284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97245" y="-217337"/>
            <a:ext cx="2091813" cy="15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960387" y="4048966"/>
            <a:ext cx="3229200" cy="12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186393" y="2017708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6677696" flipH="1">
            <a:off x="7244482" y="889293"/>
            <a:ext cx="827362" cy="21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156315" flipH="1">
            <a:off x="7477867" y="3286448"/>
            <a:ext cx="2704591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 flipH="1">
            <a:off x="-661589" y="3536842"/>
            <a:ext cx="1924900" cy="246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9">
            <a:alphaModFix amt="63000"/>
          </a:blip>
          <a:srcRect/>
          <a:stretch/>
        </p:blipFill>
        <p:spPr>
          <a:xfrm flipH="1">
            <a:off x="57674" y="4353068"/>
            <a:ext cx="2645200" cy="176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3699392" y="367672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6161729" y="-259987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759960" flipH="1">
            <a:off x="-833719" y="-273549"/>
            <a:ext cx="1298336" cy="271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013411">
            <a:off x="7430486" y="4265736"/>
            <a:ext cx="2270823" cy="119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 rotWithShape="1">
          <a:blip r:embed="rId5">
            <a:alphaModFix amt="75000"/>
          </a:blip>
          <a:srcRect/>
          <a:stretch/>
        </p:blipFill>
        <p:spPr>
          <a:xfrm rot="-5941475">
            <a:off x="-724394" y="1902355"/>
            <a:ext cx="827362" cy="21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945007" y="2095983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019180" flipH="1">
            <a:off x="-729926" y="3951574"/>
            <a:ext cx="1924900" cy="2151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721900" y="450150"/>
            <a:ext cx="6136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6934246">
            <a:off x="7173258" y="-424611"/>
            <a:ext cx="2704588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>
            <a:off x="6748979" y="20915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48781" y="3835638"/>
            <a:ext cx="2091813" cy="15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>
            <a:off x="-1128071" y="-85235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 rotWithShape="1">
          <a:blip r:embed="rId5">
            <a:alphaModFix amt="87000"/>
          </a:blip>
          <a:srcRect/>
          <a:stretch/>
        </p:blipFill>
        <p:spPr>
          <a:xfrm rot="4435605">
            <a:off x="-329574" y="277503"/>
            <a:ext cx="1820377" cy="23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rot="10800000" flipH="1">
            <a:off x="-1415127" y="3368350"/>
            <a:ext cx="3699951" cy="40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721950" y="3864625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rot="10800000" flipH="1">
            <a:off x="7083773" y="-18247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643685" flipH="1">
            <a:off x="-650176" y="-617488"/>
            <a:ext cx="2704591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54325" y="4045959"/>
            <a:ext cx="3229200" cy="12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388536">
            <a:off x="3677195" y="-945464"/>
            <a:ext cx="1789603" cy="245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6894779" y="246312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430015" flipH="1">
            <a:off x="-805843" y="-315687"/>
            <a:ext cx="2704589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41949" flipH="1">
            <a:off x="-482362" y="3278657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2"/>
          <p:cNvPicPr preferRelativeResize="0"/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-6062703">
            <a:off x="7971415" y="-130319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2"/>
          <p:cNvPicPr preferRelativeResize="0"/>
          <p:nvPr/>
        </p:nvPicPr>
        <p:blipFill rotWithShape="1">
          <a:blip r:embed="rId6">
            <a:alphaModFix amt="20000"/>
          </a:blip>
          <a:srcRect/>
          <a:stretch/>
        </p:blipFill>
        <p:spPr>
          <a:xfrm>
            <a:off x="-2413910" y="2248850"/>
            <a:ext cx="3966774" cy="44460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2327100" y="3235850"/>
            <a:ext cx="4489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1026897" y="2899800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156315" flipH="1">
            <a:off x="7171930" y="3184288"/>
            <a:ext cx="2704591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72193" y="1194058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 rotWithShape="1">
          <a:blip r:embed="rId5">
            <a:alphaModFix amt="52999"/>
          </a:blip>
          <a:srcRect/>
          <a:stretch/>
        </p:blipFill>
        <p:spPr>
          <a:xfrm>
            <a:off x="7097554" y="-1630625"/>
            <a:ext cx="3699951" cy="401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6520679" y="-16843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430015" flipH="1">
            <a:off x="-805843" y="-315687"/>
            <a:ext cx="2704589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41949" flipH="1">
            <a:off x="-482362" y="3278657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5"/>
          <p:cNvPicPr preferRelativeResize="0"/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-6062703">
            <a:off x="7971415" y="-130319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5"/>
          <p:cNvPicPr preferRelativeResize="0"/>
          <p:nvPr/>
        </p:nvPicPr>
        <p:blipFill rotWithShape="1">
          <a:blip r:embed="rId6">
            <a:alphaModFix amt="20000"/>
          </a:blip>
          <a:srcRect/>
          <a:stretch/>
        </p:blipFill>
        <p:spPr>
          <a:xfrm>
            <a:off x="-2413910" y="2248850"/>
            <a:ext cx="3966774" cy="444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8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758985" y="-130067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8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6267754" y="3002625"/>
            <a:ext cx="3699951" cy="40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18"/>
          <p:cNvGrpSpPr/>
          <p:nvPr/>
        </p:nvGrpSpPr>
        <p:grpSpPr>
          <a:xfrm rot="2081187">
            <a:off x="7719051" y="3572962"/>
            <a:ext cx="1921783" cy="1995176"/>
            <a:chOff x="7961778" y="3397061"/>
            <a:chExt cx="1921733" cy="1995124"/>
          </a:xfrm>
        </p:grpSpPr>
        <p:pic>
          <p:nvPicPr>
            <p:cNvPr id="24" name="Google Shape;24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787739">
              <a:off x="8510588" y="3754540"/>
              <a:ext cx="695216" cy="15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633625">
              <a:off x="8238036" y="3625009"/>
              <a:ext cx="1369217" cy="15392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68162">
            <a:off x="-413514" y="4390425"/>
            <a:ext cx="2270825" cy="119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2_1_1_1_1_1_1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2874297" y="231822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9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7625729" y="-11452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9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5400000">
            <a:off x="7184749" y="3975250"/>
            <a:ext cx="1698051" cy="18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">
            <a:off x="1587136" y="4230825"/>
            <a:ext cx="2270823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9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6919136">
            <a:off x="7811155" y="-369132"/>
            <a:ext cx="827362" cy="21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9"/>
          <p:cNvGrpSpPr/>
          <p:nvPr/>
        </p:nvGrpSpPr>
        <p:grpSpPr>
          <a:xfrm rot="1083920" flipH="1">
            <a:off x="-863563" y="496862"/>
            <a:ext cx="1921726" cy="2079505"/>
            <a:chOff x="7984859" y="3381087"/>
            <a:chExt cx="1921733" cy="2079512"/>
          </a:xfrm>
        </p:grpSpPr>
        <p:pic>
          <p:nvPicPr>
            <p:cNvPr id="35" name="Google Shape;35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787739">
              <a:off x="8372100" y="3850385"/>
              <a:ext cx="695216" cy="15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33625">
              <a:off x="8261117" y="3609035"/>
              <a:ext cx="1369217" cy="15392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20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1169672" y="243537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0857" y="4742908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94875" y="908573"/>
            <a:ext cx="1051750" cy="174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20"/>
          <p:cNvGrpSpPr/>
          <p:nvPr/>
        </p:nvGrpSpPr>
        <p:grpSpPr>
          <a:xfrm rot="1040975">
            <a:off x="7793276" y="3618648"/>
            <a:ext cx="1921727" cy="2079506"/>
            <a:chOff x="7984859" y="3381087"/>
            <a:chExt cx="1921733" cy="2079512"/>
          </a:xfrm>
        </p:grpSpPr>
        <p:pic>
          <p:nvPicPr>
            <p:cNvPr id="43" name="Google Shape;4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1787739">
              <a:off x="8372100" y="3850385"/>
              <a:ext cx="695216" cy="15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633625">
              <a:off x="8261117" y="3609035"/>
              <a:ext cx="1369217" cy="15392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Google Shape;45;p20"/>
          <p:cNvPicPr preferRelativeResize="0"/>
          <p:nvPr/>
        </p:nvPicPr>
        <p:blipFill rotWithShape="1">
          <a:blip r:embed="rId7">
            <a:alphaModFix amt="60000"/>
          </a:blip>
          <a:srcRect/>
          <a:stretch/>
        </p:blipFill>
        <p:spPr>
          <a:xfrm rot="-10333534">
            <a:off x="8136126" y="1417212"/>
            <a:ext cx="1924901" cy="215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024669">
            <a:off x="-674640" y="4139862"/>
            <a:ext cx="2270823" cy="119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1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3699392" y="367672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1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6161729" y="-259987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759960" flipH="1">
            <a:off x="-833719" y="-273549"/>
            <a:ext cx="1298336" cy="271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013411">
            <a:off x="7430486" y="4265736"/>
            <a:ext cx="2270823" cy="119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1"/>
          <p:cNvPicPr preferRelativeResize="0"/>
          <p:nvPr/>
        </p:nvPicPr>
        <p:blipFill rotWithShape="1">
          <a:blip r:embed="rId5">
            <a:alphaModFix amt="75000"/>
          </a:blip>
          <a:srcRect/>
          <a:stretch/>
        </p:blipFill>
        <p:spPr>
          <a:xfrm rot="-5941475">
            <a:off x="-724394" y="1902355"/>
            <a:ext cx="827362" cy="21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945007" y="2095983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1"/>
          <p:cNvPicPr preferRelativeResize="0"/>
          <p:nvPr/>
        </p:nvPicPr>
        <p:blipFill rotWithShape="1">
          <a:blip r:embed="rId7">
            <a:alphaModFix amt="60000"/>
          </a:blip>
          <a:srcRect/>
          <a:stretch/>
        </p:blipFill>
        <p:spPr>
          <a:xfrm rot="7019180" flipH="1">
            <a:off x="-729926" y="3951574"/>
            <a:ext cx="1924900" cy="215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"/>
          <p:cNvPicPr preferRelativeResize="0"/>
          <p:nvPr/>
        </p:nvPicPr>
        <p:blipFill rotWithShape="1">
          <a:blip r:embed="rId8">
            <a:alphaModFix amt="88000"/>
          </a:blip>
          <a:srcRect/>
          <a:stretch/>
        </p:blipFill>
        <p:spPr>
          <a:xfrm rot="-728885">
            <a:off x="1615" y="3897632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024669">
            <a:off x="7675035" y="1658387"/>
            <a:ext cx="2270823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1"/>
          <p:cNvPicPr preferRelativeResize="0"/>
          <p:nvPr/>
        </p:nvPicPr>
        <p:blipFill rotWithShape="1">
          <a:blip r:embed="rId5">
            <a:alphaModFix amt="75000"/>
          </a:blip>
          <a:srcRect/>
          <a:stretch/>
        </p:blipFill>
        <p:spPr>
          <a:xfrm rot="-2995434" flipH="1">
            <a:off x="-331757" y="1604605"/>
            <a:ext cx="827363" cy="21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title"/>
          </p:nvPr>
        </p:nvSpPr>
        <p:spPr>
          <a:xfrm>
            <a:off x="3456425" y="3016250"/>
            <a:ext cx="4517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title" idx="2"/>
          </p:nvPr>
        </p:nvSpPr>
        <p:spPr>
          <a:xfrm>
            <a:off x="6456100" y="1230150"/>
            <a:ext cx="1517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ubTitle" idx="1"/>
          </p:nvPr>
        </p:nvSpPr>
        <p:spPr>
          <a:xfrm>
            <a:off x="3456400" y="3986225"/>
            <a:ext cx="4517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2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7599765" y="231382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1360360" y="-168477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9082" y="4542308"/>
            <a:ext cx="2645187" cy="13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156315">
            <a:off x="-630395" y="3438888"/>
            <a:ext cx="2704591" cy="2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2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1715880">
            <a:off x="-109300" y="33924"/>
            <a:ext cx="1924900" cy="21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23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2874297" y="231822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3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7625729" y="-11452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64870">
            <a:off x="3320523" y="4306762"/>
            <a:ext cx="2270821" cy="119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3"/>
          <p:cNvPicPr preferRelativeResize="0"/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-7186991">
            <a:off x="8281590" y="3419557"/>
            <a:ext cx="1546675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845101" flipH="1">
            <a:off x="-902282" y="1642277"/>
            <a:ext cx="1593689" cy="218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3"/>
          <p:cNvPicPr preferRelativeResize="0"/>
          <p:nvPr/>
        </p:nvPicPr>
        <p:blipFill rotWithShape="1">
          <a:blip r:embed="rId7">
            <a:alphaModFix amt="60000"/>
          </a:blip>
          <a:srcRect/>
          <a:stretch/>
        </p:blipFill>
        <p:spPr>
          <a:xfrm rot="5400000" flipH="1">
            <a:off x="5349874" y="4240775"/>
            <a:ext cx="1698051" cy="18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24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2874297" y="2318225"/>
            <a:ext cx="3966774" cy="4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4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7625729" y="-1145200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2400350" y="4863835"/>
            <a:ext cx="3893638" cy="76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4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7028247">
            <a:off x="7613025" y="3762250"/>
            <a:ext cx="1924900" cy="215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4"/>
          <p:cNvPicPr preferRelativeResize="0"/>
          <p:nvPr/>
        </p:nvPicPr>
        <p:blipFill rotWithShape="1">
          <a:blip r:embed="rId6">
            <a:alphaModFix amt="92000"/>
          </a:blip>
          <a:srcRect/>
          <a:stretch/>
        </p:blipFill>
        <p:spPr>
          <a:xfrm rot="-728885">
            <a:off x="8026215" y="1821745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4"/>
          <p:cNvPicPr preferRelativeResize="0"/>
          <p:nvPr/>
        </p:nvPicPr>
        <p:blipFill rotWithShape="1">
          <a:blip r:embed="rId7">
            <a:alphaModFix amt="75000"/>
          </a:blip>
          <a:srcRect/>
          <a:stretch/>
        </p:blipFill>
        <p:spPr>
          <a:xfrm rot="-5866574" flipH="1">
            <a:off x="7917194" y="-678907"/>
            <a:ext cx="827363" cy="21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024669">
            <a:off x="-927865" y="1817937"/>
            <a:ext cx="2270823" cy="119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950500" y="1981125"/>
            <a:ext cx="4335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title" idx="2"/>
          </p:nvPr>
        </p:nvSpPr>
        <p:spPr>
          <a:xfrm>
            <a:off x="5714050" y="1929600"/>
            <a:ext cx="1517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ubTitle" idx="1"/>
          </p:nvPr>
        </p:nvSpPr>
        <p:spPr>
          <a:xfrm>
            <a:off x="950500" y="2951100"/>
            <a:ext cx="43350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25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6967529" y="-163062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 amt="52999"/>
          </a:blip>
          <a:srcRect/>
          <a:stretch/>
        </p:blipFill>
        <p:spPr>
          <a:xfrm>
            <a:off x="-2282396" y="125625"/>
            <a:ext cx="3699951" cy="4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65657">
            <a:off x="7069806" y="3333902"/>
            <a:ext cx="2704586" cy="233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miko"/>
              <a:buNone/>
              <a:defRPr sz="3100" b="1" i="0" u="none" strike="noStrike" cap="none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721900" y="1152475"/>
            <a:ext cx="7700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7.png"/><Relationship Id="rId10" Type="http://schemas.openxmlformats.org/officeDocument/2006/relationships/image" Target="../media/image52.png"/><Relationship Id="rId4" Type="http://schemas.openxmlformats.org/officeDocument/2006/relationships/image" Target="../media/image19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5" Type="http://schemas.openxmlformats.org/officeDocument/2006/relationships/image" Target="../media/image39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 txBox="1">
            <a:spLocks noGrp="1"/>
          </p:cNvSpPr>
          <p:nvPr>
            <p:ph type="subTitle" idx="1"/>
          </p:nvPr>
        </p:nvSpPr>
        <p:spPr>
          <a:xfrm>
            <a:off x="1877250" y="3130500"/>
            <a:ext cx="5389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CAROLINE CAMARGO - GUILHERME REIS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cxnSp>
        <p:nvCxnSpPr>
          <p:cNvPr id="173" name="Google Shape;173;p1"/>
          <p:cNvCxnSpPr/>
          <p:nvPr/>
        </p:nvCxnSpPr>
        <p:spPr>
          <a:xfrm>
            <a:off x="3221700" y="3043084"/>
            <a:ext cx="270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" name="Google Shape;174;p1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-1715880">
            <a:off x="972500" y="-697401"/>
            <a:ext cx="1924900" cy="215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68162">
            <a:off x="3235498" y="309175"/>
            <a:ext cx="2270825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39301" flipH="1">
            <a:off x="5327325" y="-883077"/>
            <a:ext cx="1789603" cy="24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1949">
            <a:off x="4166688" y="3763632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"/>
          <p:cNvPicPr preferRelativeResize="0"/>
          <p:nvPr/>
        </p:nvPicPr>
        <p:blipFill rotWithShape="1">
          <a:blip r:embed="rId7">
            <a:alphaModFix amt="75000"/>
          </a:blip>
          <a:srcRect/>
          <a:stretch/>
        </p:blipFill>
        <p:spPr>
          <a:xfrm rot="6379173">
            <a:off x="8793343" y="599294"/>
            <a:ext cx="827362" cy="21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 rotWithShape="1">
          <a:blip r:embed="rId8">
            <a:alphaModFix amt="56000"/>
          </a:blip>
          <a:srcRect/>
          <a:stretch/>
        </p:blipFill>
        <p:spPr>
          <a:xfrm rot="-841412" flipH="1">
            <a:off x="6723232" y="1437053"/>
            <a:ext cx="2624861" cy="370104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"/>
          <p:cNvSpPr txBox="1">
            <a:spLocks noGrp="1"/>
          </p:cNvSpPr>
          <p:nvPr>
            <p:ph type="subTitle" idx="1"/>
          </p:nvPr>
        </p:nvSpPr>
        <p:spPr>
          <a:xfrm>
            <a:off x="1676150" y="4464975"/>
            <a:ext cx="5389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Orientador: Prof. Me. Camilo Cesar Perucci </a:t>
            </a:r>
            <a:endParaRPr/>
          </a:p>
        </p:txBody>
      </p:sp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721900" y="1690551"/>
            <a:ext cx="7700100" cy="1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5200"/>
              <a:buNone/>
            </a:pPr>
            <a:r>
              <a:rPr lang="pt-BR">
                <a:solidFill>
                  <a:schemeClr val="dk1"/>
                </a:solidFill>
              </a:rPr>
              <a:t>AUTOMAÇÃO DE IRRIGAÇÃO  SUSTENTÁVEL COM ARDUÍNO</a:t>
            </a:r>
            <a:endParaRPr sz="4950">
              <a:solidFill>
                <a:schemeClr val="dk1"/>
              </a:solidFill>
            </a:endParaRPr>
          </a:p>
        </p:txBody>
      </p:sp>
      <p:grpSp>
        <p:nvGrpSpPr>
          <p:cNvPr id="182" name="Google Shape;182;p1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183" name="Google Shape;183;p1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" name="Google Shape;184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</a:rPr>
              <a:t>MATERIAIS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390" name="Google Shape;390;p8"/>
          <p:cNvSpPr txBox="1"/>
          <p:nvPr/>
        </p:nvSpPr>
        <p:spPr>
          <a:xfrm>
            <a:off x="3680876" y="3311525"/>
            <a:ext cx="1968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Conexão com a WEB</a:t>
            </a:r>
            <a:endParaRPr sz="14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91" name="Google Shape;391;p8"/>
          <p:cNvSpPr txBox="1"/>
          <p:nvPr/>
        </p:nvSpPr>
        <p:spPr>
          <a:xfrm>
            <a:off x="3694403" y="2847535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Módulo W5100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92" name="Google Shape;392;p8"/>
          <p:cNvSpPr txBox="1"/>
          <p:nvPr/>
        </p:nvSpPr>
        <p:spPr>
          <a:xfrm>
            <a:off x="1193420" y="2843022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Válvula Solenóide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93" name="Google Shape;393;p8"/>
          <p:cNvSpPr txBox="1"/>
          <p:nvPr/>
        </p:nvSpPr>
        <p:spPr>
          <a:xfrm>
            <a:off x="1190117" y="3309122"/>
            <a:ext cx="17874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Abertura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Fechamento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" name="Google Shape;394;p8"/>
          <p:cNvSpPr txBox="1"/>
          <p:nvPr/>
        </p:nvSpPr>
        <p:spPr>
          <a:xfrm>
            <a:off x="6111485" y="2832866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Módulo Relé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95" name="Google Shape;395;p8"/>
          <p:cNvSpPr txBox="1"/>
          <p:nvPr/>
        </p:nvSpPr>
        <p:spPr>
          <a:xfrm>
            <a:off x="6066519" y="3326733"/>
            <a:ext cx="2209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Controle da energia elétrica</a:t>
            </a:r>
            <a:endParaRPr sz="1400" b="0" i="0" u="none" strike="noStrike" cap="none" dirty="0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grpSp>
        <p:nvGrpSpPr>
          <p:cNvPr id="396" name="Google Shape;396;p8"/>
          <p:cNvGrpSpPr/>
          <p:nvPr/>
        </p:nvGrpSpPr>
        <p:grpSpPr>
          <a:xfrm>
            <a:off x="947247" y="2432411"/>
            <a:ext cx="9617070" cy="374700"/>
            <a:chOff x="1058550" y="1953067"/>
            <a:chExt cx="7052423" cy="374700"/>
          </a:xfrm>
        </p:grpSpPr>
        <p:cxnSp>
          <p:nvCxnSpPr>
            <p:cNvPr id="397" name="Google Shape;397;p8"/>
            <p:cNvCxnSpPr/>
            <p:nvPr/>
          </p:nvCxnSpPr>
          <p:spPr>
            <a:xfrm>
              <a:off x="8110973" y="1953958"/>
              <a:ext cx="0" cy="37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8"/>
            <p:cNvCxnSpPr/>
            <p:nvPr/>
          </p:nvCxnSpPr>
          <p:spPr>
            <a:xfrm>
              <a:off x="1058550" y="2140137"/>
              <a:ext cx="529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8"/>
            <p:cNvCxnSpPr/>
            <p:nvPr/>
          </p:nvCxnSpPr>
          <p:spPr>
            <a:xfrm>
              <a:off x="2822592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8"/>
            <p:cNvCxnSpPr/>
            <p:nvPr/>
          </p:nvCxnSpPr>
          <p:spPr>
            <a:xfrm>
              <a:off x="1059798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8"/>
            <p:cNvCxnSpPr/>
            <p:nvPr/>
          </p:nvCxnSpPr>
          <p:spPr>
            <a:xfrm>
              <a:off x="4585386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8"/>
            <p:cNvCxnSpPr/>
            <p:nvPr/>
          </p:nvCxnSpPr>
          <p:spPr>
            <a:xfrm>
              <a:off x="6348179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03" name="Google Shape;4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390773">
            <a:off x="7278979" y="-420360"/>
            <a:ext cx="2413915" cy="2082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8"/>
          <p:cNvSpPr txBox="1"/>
          <p:nvPr/>
        </p:nvSpPr>
        <p:spPr>
          <a:xfrm>
            <a:off x="2323893" y="4800600"/>
            <a:ext cx="449621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5" name="Google Shape;405;p8" descr="Fazendo uma Torneira Automática com Arduino - Tutoriais - RoboCo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7253" y="1159221"/>
            <a:ext cx="1709347" cy="170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 descr="Módulo Ethernet Shield W5100 - COPEL ELETRONIC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7481" y="654222"/>
            <a:ext cx="2597335" cy="259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8" descr="Módulo Relé 4 Canais 5V com Optoacoplador - Atuadores e Relés - RoboCo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6908" y="994652"/>
            <a:ext cx="1794441" cy="179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8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411" name="Google Shape;411;p8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2" name="Google Shape;412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</a:rPr>
              <a:t>MATERIAIS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09054" y="3545871"/>
            <a:ext cx="3469049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Banco MySql em nuvem – Clever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</a:pP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APP desenvolvido como um site e executado por WebView</a:t>
            </a:r>
            <a:endParaRPr sz="14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419" name="Google Shape;419;p9"/>
          <p:cNvSpPr txBox="1"/>
          <p:nvPr/>
        </p:nvSpPr>
        <p:spPr>
          <a:xfrm>
            <a:off x="5349879" y="2796124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DB e APP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20" name="Google Shape;420;p9"/>
          <p:cNvSpPr txBox="1"/>
          <p:nvPr/>
        </p:nvSpPr>
        <p:spPr>
          <a:xfrm>
            <a:off x="1854069" y="2801154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Arduino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grpSp>
        <p:nvGrpSpPr>
          <p:cNvPr id="421" name="Google Shape;421;p9"/>
          <p:cNvGrpSpPr/>
          <p:nvPr/>
        </p:nvGrpSpPr>
        <p:grpSpPr>
          <a:xfrm>
            <a:off x="1005210" y="2410706"/>
            <a:ext cx="13923219" cy="374700"/>
            <a:chOff x="1058550" y="1953067"/>
            <a:chExt cx="7052423" cy="374700"/>
          </a:xfrm>
        </p:grpSpPr>
        <p:cxnSp>
          <p:nvCxnSpPr>
            <p:cNvPr id="422" name="Google Shape;422;p9"/>
            <p:cNvCxnSpPr/>
            <p:nvPr/>
          </p:nvCxnSpPr>
          <p:spPr>
            <a:xfrm>
              <a:off x="8110973" y="1953958"/>
              <a:ext cx="0" cy="37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9"/>
            <p:cNvCxnSpPr/>
            <p:nvPr/>
          </p:nvCxnSpPr>
          <p:spPr>
            <a:xfrm>
              <a:off x="1058550" y="2140137"/>
              <a:ext cx="351931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9"/>
            <p:cNvCxnSpPr/>
            <p:nvPr/>
          </p:nvCxnSpPr>
          <p:spPr>
            <a:xfrm>
              <a:off x="2822592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9"/>
            <p:cNvCxnSpPr/>
            <p:nvPr/>
          </p:nvCxnSpPr>
          <p:spPr>
            <a:xfrm>
              <a:off x="1059798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9"/>
            <p:cNvCxnSpPr/>
            <p:nvPr/>
          </p:nvCxnSpPr>
          <p:spPr>
            <a:xfrm>
              <a:off x="4585386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9"/>
            <p:cNvCxnSpPr/>
            <p:nvPr/>
          </p:nvCxnSpPr>
          <p:spPr>
            <a:xfrm>
              <a:off x="6348179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28" name="Google Shape;42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390773">
            <a:off x="7278979" y="-420360"/>
            <a:ext cx="2413915" cy="208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9" descr="Web design com preenchimento sólido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>
            <a:off x="2221400" y="1374184"/>
            <a:ext cx="1052750" cy="10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9" descr="Banco de dados com preenchimento sólido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5708462" y="1303362"/>
            <a:ext cx="1070242" cy="107024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9"/>
          <p:cNvSpPr txBox="1"/>
          <p:nvPr/>
        </p:nvSpPr>
        <p:spPr>
          <a:xfrm>
            <a:off x="1669643" y="3211353"/>
            <a:ext cx="215625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C++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IDE proprietária</a:t>
            </a:r>
            <a:endParaRPr sz="14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432" name="Google Shape;43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9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435" name="Google Shape;435;p9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" name="Google Shape;436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39301" flipH="1">
            <a:off x="7121975" y="-939952"/>
            <a:ext cx="1789603" cy="24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10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444" name="Google Shape;444;p10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5" name="Google Shape;445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10" descr="HTML5 – Wikipédia, a enciclopéd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900" y="1264722"/>
            <a:ext cx="1090998" cy="10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0" descr="O que é PHP e suas aplicações. – Primeira Busc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9769" y="3048666"/>
            <a:ext cx="1610258" cy="100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0" descr="CSS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55709" y="1264920"/>
            <a:ext cx="773323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0" descr="JavaScript: Tratamento de erros | by NetCoders | netcoders | Mediu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73753" y="1248625"/>
            <a:ext cx="1186354" cy="112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0" descr="How to Create a Curved Line Graph with Chart.js?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96283" y="2291804"/>
            <a:ext cx="2534368" cy="253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93584" y="1296539"/>
            <a:ext cx="748795" cy="112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0" descr="Home | Clever Clou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6339" y="1258385"/>
            <a:ext cx="1113431" cy="111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0" descr="Código Google: Android Studio 4.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07448" y="2855442"/>
            <a:ext cx="1395583" cy="139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2384" y="3048666"/>
            <a:ext cx="1471196" cy="10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0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</a:rPr>
              <a:t>TECNOLOGIAS UTILIZADAS</a:t>
            </a:r>
            <a:endParaRPr>
              <a:solidFill>
                <a:srgbClr val="CC4125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5908" y="613899"/>
            <a:ext cx="2317767" cy="2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1"/>
          <p:cNvSpPr txBox="1">
            <a:spLocks noGrp="1"/>
          </p:cNvSpPr>
          <p:nvPr>
            <p:ph type="title"/>
          </p:nvPr>
        </p:nvSpPr>
        <p:spPr>
          <a:xfrm>
            <a:off x="502920" y="3016250"/>
            <a:ext cx="747060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rgbClr val="CC4125"/>
                </a:solidFill>
              </a:rPr>
              <a:t>APRESENTAÇÃO DO ARDUINO</a:t>
            </a:r>
            <a:endParaRPr dirty="0">
              <a:solidFill>
                <a:srgbClr val="CC4125"/>
              </a:solidFill>
            </a:endParaRPr>
          </a:p>
        </p:txBody>
      </p:sp>
      <p:pic>
        <p:nvPicPr>
          <p:cNvPr id="462" name="Google Shape;46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57284">
            <a:off x="2224636" y="1275047"/>
            <a:ext cx="2001531" cy="167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39301" flipH="1">
            <a:off x="4657000" y="-511127"/>
            <a:ext cx="1789603" cy="24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6">
            <a:alphaModFix amt="87000"/>
          </a:blip>
          <a:srcRect/>
          <a:stretch/>
        </p:blipFill>
        <p:spPr>
          <a:xfrm rot="-728885">
            <a:off x="2261813" y="3675457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847104">
            <a:off x="4374711" y="1974712"/>
            <a:ext cx="2270824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1"/>
          <p:cNvPicPr preferRelativeResize="0"/>
          <p:nvPr/>
        </p:nvPicPr>
        <p:blipFill rotWithShape="1">
          <a:blip r:embed="rId8">
            <a:alphaModFix amt="75000"/>
          </a:blip>
          <a:srcRect/>
          <a:stretch/>
        </p:blipFill>
        <p:spPr>
          <a:xfrm rot="7803411">
            <a:off x="1081541" y="2214250"/>
            <a:ext cx="827362" cy="213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11"/>
          <p:cNvCxnSpPr/>
          <p:nvPr/>
        </p:nvCxnSpPr>
        <p:spPr>
          <a:xfrm>
            <a:off x="3952650" y="3939814"/>
            <a:ext cx="391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8" name="Google Shape;468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11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470" name="Google Shape;470;p11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" name="Google Shape;471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5908" y="613899"/>
            <a:ext cx="2317767" cy="2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1"/>
          <p:cNvSpPr txBox="1">
            <a:spLocks noGrp="1"/>
          </p:cNvSpPr>
          <p:nvPr>
            <p:ph type="title"/>
          </p:nvPr>
        </p:nvSpPr>
        <p:spPr>
          <a:xfrm>
            <a:off x="502920" y="3016250"/>
            <a:ext cx="747060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rgbClr val="CC4125"/>
                </a:solidFill>
              </a:rPr>
              <a:t>APRESENTAÇÃO DO APPP</a:t>
            </a:r>
            <a:endParaRPr dirty="0">
              <a:solidFill>
                <a:srgbClr val="CC4125"/>
              </a:solidFill>
            </a:endParaRPr>
          </a:p>
        </p:txBody>
      </p:sp>
      <p:pic>
        <p:nvPicPr>
          <p:cNvPr id="462" name="Google Shape;46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57284">
            <a:off x="2224636" y="1275047"/>
            <a:ext cx="2001531" cy="167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39301" flipH="1">
            <a:off x="4657000" y="-511127"/>
            <a:ext cx="1789603" cy="24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6">
            <a:alphaModFix amt="87000"/>
          </a:blip>
          <a:srcRect/>
          <a:stretch/>
        </p:blipFill>
        <p:spPr>
          <a:xfrm rot="-728885">
            <a:off x="2261813" y="3675457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847104">
            <a:off x="4374711" y="1974712"/>
            <a:ext cx="2270824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1"/>
          <p:cNvPicPr preferRelativeResize="0"/>
          <p:nvPr/>
        </p:nvPicPr>
        <p:blipFill rotWithShape="1">
          <a:blip r:embed="rId8">
            <a:alphaModFix amt="75000"/>
          </a:blip>
          <a:srcRect/>
          <a:stretch/>
        </p:blipFill>
        <p:spPr>
          <a:xfrm rot="7803411">
            <a:off x="1081541" y="2214250"/>
            <a:ext cx="827362" cy="213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11"/>
          <p:cNvCxnSpPr/>
          <p:nvPr/>
        </p:nvCxnSpPr>
        <p:spPr>
          <a:xfrm>
            <a:off x="3952650" y="3939814"/>
            <a:ext cx="391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8" name="Google Shape;468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11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470" name="Google Shape;470;p11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" name="Google Shape;471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22372360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13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 rot="9282728">
            <a:off x="3395477" y="1242099"/>
            <a:ext cx="2361049" cy="256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3898632" y="2717843"/>
            <a:ext cx="756276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735719" y="2071071"/>
            <a:ext cx="756276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812824" y="1444072"/>
            <a:ext cx="756276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110" y="2698199"/>
            <a:ext cx="756276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005" y="2065463"/>
            <a:ext cx="756276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7918" y="1424428"/>
            <a:ext cx="756276" cy="8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3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</a:rPr>
              <a:t>CONSIDERAÇÕES FINAIS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00" name="Google Shape;500;p13"/>
          <p:cNvSpPr txBox="1"/>
          <p:nvPr/>
        </p:nvSpPr>
        <p:spPr>
          <a:xfrm flipH="1">
            <a:off x="6004000" y="1437925"/>
            <a:ext cx="229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Banco local, módulo Wifi e gráficos da aplicação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 flipH="1">
            <a:off x="6293740" y="1326763"/>
            <a:ext cx="20349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Dificuldades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943750" y="2587025"/>
            <a:ext cx="2919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Aplicação e Arduino se comunicando, cultura de rabanete desenvolvida em 22 dias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3" name="Google Shape;503;p13"/>
          <p:cNvSpPr txBox="1"/>
          <p:nvPr/>
        </p:nvSpPr>
        <p:spPr>
          <a:xfrm>
            <a:off x="944350" y="2354724"/>
            <a:ext cx="237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Resultados obtidos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504" name="Google Shape;504;p13"/>
          <p:cNvSpPr txBox="1"/>
          <p:nvPr/>
        </p:nvSpPr>
        <p:spPr>
          <a:xfrm flipH="1">
            <a:off x="5984800" y="3795625"/>
            <a:ext cx="2374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Aplicação móvel IOS, redução de custos com Sonoff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5" name="Google Shape;505;p13"/>
          <p:cNvSpPr txBox="1"/>
          <p:nvPr/>
        </p:nvSpPr>
        <p:spPr>
          <a:xfrm flipH="1">
            <a:off x="6004260" y="3714975"/>
            <a:ext cx="23244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Trabalhos futuros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506" name="Google Shape;506;p13"/>
          <p:cNvSpPr txBox="1"/>
          <p:nvPr/>
        </p:nvSpPr>
        <p:spPr>
          <a:xfrm flipH="1">
            <a:off x="943600" y="1459075"/>
            <a:ext cx="249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Criar um sistema de irrigação automatizada e monitorada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7" name="Google Shape;507;p13"/>
          <p:cNvSpPr txBox="1"/>
          <p:nvPr/>
        </p:nvSpPr>
        <p:spPr>
          <a:xfrm flipH="1">
            <a:off x="944352" y="1326763"/>
            <a:ext cx="20316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Objetivo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508" name="Google Shape;508;p13"/>
          <p:cNvSpPr txBox="1"/>
          <p:nvPr/>
        </p:nvSpPr>
        <p:spPr>
          <a:xfrm>
            <a:off x="5752600" y="2620700"/>
            <a:ext cx="2611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Substituir o módulo Wifi pelo cabeado, utilizar o WebView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6329027" y="2474688"/>
            <a:ext cx="20349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Soluções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 flipH="1">
            <a:off x="943850" y="3885100"/>
            <a:ext cx="2669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Estudo longo, tempo limitado, módulos complexos e o valor de investimento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 flipH="1">
            <a:off x="944358" y="3795634"/>
            <a:ext cx="20316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Opiniões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grpSp>
        <p:nvGrpSpPr>
          <p:cNvPr id="512" name="Google Shape;512;p13"/>
          <p:cNvGrpSpPr/>
          <p:nvPr/>
        </p:nvGrpSpPr>
        <p:grpSpPr>
          <a:xfrm>
            <a:off x="3535644" y="1250244"/>
            <a:ext cx="2066560" cy="3226137"/>
            <a:chOff x="3587461" y="1373471"/>
            <a:chExt cx="1961055" cy="3061432"/>
          </a:xfrm>
        </p:grpSpPr>
        <p:grpSp>
          <p:nvGrpSpPr>
            <p:cNvPr id="513" name="Google Shape;513;p13"/>
            <p:cNvGrpSpPr/>
            <p:nvPr/>
          </p:nvGrpSpPr>
          <p:grpSpPr>
            <a:xfrm>
              <a:off x="3587461" y="1373471"/>
              <a:ext cx="1961055" cy="3061432"/>
              <a:chOff x="6836957" y="2068734"/>
              <a:chExt cx="461892" cy="721067"/>
            </a:xfrm>
          </p:grpSpPr>
          <p:sp>
            <p:nvSpPr>
              <p:cNvPr id="514" name="Google Shape;514;p13"/>
              <p:cNvSpPr/>
              <p:nvPr/>
            </p:nvSpPr>
            <p:spPr>
              <a:xfrm>
                <a:off x="6996059" y="2711098"/>
                <a:ext cx="143729" cy="78703"/>
              </a:xfrm>
              <a:custGeom>
                <a:avLst/>
                <a:gdLst/>
                <a:ahLst/>
                <a:cxnLst/>
                <a:rect l="l" t="t" r="r" b="b"/>
                <a:pathLst>
                  <a:path w="41331" h="22632" fill="none" extrusionOk="0">
                    <a:moveTo>
                      <a:pt x="20659" y="22632"/>
                    </a:moveTo>
                    <a:lnTo>
                      <a:pt x="20659" y="22632"/>
                    </a:lnTo>
                    <a:cubicBezTo>
                      <a:pt x="19252" y="22632"/>
                      <a:pt x="1" y="15658"/>
                      <a:pt x="1" y="5253"/>
                    </a:cubicBezTo>
                    <a:lnTo>
                      <a:pt x="1" y="0"/>
                    </a:lnTo>
                    <a:lnTo>
                      <a:pt x="41318" y="0"/>
                    </a:lnTo>
                    <a:lnTo>
                      <a:pt x="41318" y="5253"/>
                    </a:lnTo>
                    <a:cubicBezTo>
                      <a:pt x="41330" y="14125"/>
                      <a:pt x="22079" y="22632"/>
                      <a:pt x="20659" y="226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996059" y="2647693"/>
                <a:ext cx="143683" cy="88753"/>
              </a:xfrm>
              <a:custGeom>
                <a:avLst/>
                <a:gdLst/>
                <a:ahLst/>
                <a:cxnLst/>
                <a:rect l="l" t="t" r="r" b="b"/>
                <a:pathLst>
                  <a:path w="41318" h="25522" fill="none" extrusionOk="0">
                    <a:moveTo>
                      <a:pt x="667" y="0"/>
                    </a:moveTo>
                    <a:lnTo>
                      <a:pt x="40652" y="0"/>
                    </a:lnTo>
                    <a:cubicBezTo>
                      <a:pt x="41016" y="0"/>
                      <a:pt x="41318" y="980"/>
                      <a:pt x="41318" y="2199"/>
                    </a:cubicBezTo>
                    <a:lnTo>
                      <a:pt x="41318" y="23323"/>
                    </a:lnTo>
                    <a:cubicBezTo>
                      <a:pt x="41318" y="24542"/>
                      <a:pt x="41016" y="25522"/>
                      <a:pt x="40652" y="25522"/>
                    </a:cubicBezTo>
                    <a:lnTo>
                      <a:pt x="667" y="25522"/>
                    </a:lnTo>
                    <a:cubicBezTo>
                      <a:pt x="302" y="25522"/>
                      <a:pt x="1" y="24542"/>
                      <a:pt x="1" y="23323"/>
                    </a:cubicBezTo>
                    <a:lnTo>
                      <a:pt x="1" y="2187"/>
                    </a:lnTo>
                    <a:cubicBezTo>
                      <a:pt x="1" y="980"/>
                      <a:pt x="302" y="0"/>
                      <a:pt x="6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6836957" y="2068734"/>
                <a:ext cx="461892" cy="589756"/>
              </a:xfrm>
              <a:custGeom>
                <a:avLst/>
                <a:gdLst/>
                <a:ahLst/>
                <a:cxnLst/>
                <a:rect l="l" t="t" r="r" b="b"/>
                <a:pathLst>
                  <a:path w="132823" h="169592" fill="none" extrusionOk="0">
                    <a:moveTo>
                      <a:pt x="132307" y="74442"/>
                    </a:moveTo>
                    <a:cubicBezTo>
                      <a:pt x="132332" y="74278"/>
                      <a:pt x="132345" y="74127"/>
                      <a:pt x="132357" y="73977"/>
                    </a:cubicBezTo>
                    <a:cubicBezTo>
                      <a:pt x="132408" y="73562"/>
                      <a:pt x="132458" y="73135"/>
                      <a:pt x="132496" y="72720"/>
                    </a:cubicBezTo>
                    <a:cubicBezTo>
                      <a:pt x="132533" y="72343"/>
                      <a:pt x="132558" y="71991"/>
                      <a:pt x="132584" y="71639"/>
                    </a:cubicBezTo>
                    <a:cubicBezTo>
                      <a:pt x="132584" y="71577"/>
                      <a:pt x="132596" y="71501"/>
                      <a:pt x="132609" y="71438"/>
                    </a:cubicBezTo>
                    <a:cubicBezTo>
                      <a:pt x="132759" y="69754"/>
                      <a:pt x="132822" y="68071"/>
                      <a:pt x="132797" y="66387"/>
                    </a:cubicBezTo>
                    <a:cubicBezTo>
                      <a:pt x="132797" y="29719"/>
                      <a:pt x="103079" y="1"/>
                      <a:pt x="66411" y="1"/>
                    </a:cubicBezTo>
                    <a:cubicBezTo>
                      <a:pt x="29744" y="1"/>
                      <a:pt x="25" y="29719"/>
                      <a:pt x="25" y="66387"/>
                    </a:cubicBezTo>
                    <a:cubicBezTo>
                      <a:pt x="0" y="68071"/>
                      <a:pt x="63" y="69754"/>
                      <a:pt x="214" y="71438"/>
                    </a:cubicBezTo>
                    <a:cubicBezTo>
                      <a:pt x="214" y="71501"/>
                      <a:pt x="226" y="71577"/>
                      <a:pt x="239" y="71639"/>
                    </a:cubicBezTo>
                    <a:cubicBezTo>
                      <a:pt x="264" y="71991"/>
                      <a:pt x="289" y="72343"/>
                      <a:pt x="327" y="72720"/>
                    </a:cubicBezTo>
                    <a:cubicBezTo>
                      <a:pt x="365" y="73135"/>
                      <a:pt x="415" y="73562"/>
                      <a:pt x="465" y="73977"/>
                    </a:cubicBezTo>
                    <a:cubicBezTo>
                      <a:pt x="478" y="74127"/>
                      <a:pt x="490" y="74278"/>
                      <a:pt x="515" y="74442"/>
                    </a:cubicBezTo>
                    <a:cubicBezTo>
                      <a:pt x="528" y="74617"/>
                      <a:pt x="553" y="74806"/>
                      <a:pt x="578" y="74994"/>
                    </a:cubicBezTo>
                    <a:cubicBezTo>
                      <a:pt x="2187" y="87887"/>
                      <a:pt x="8306" y="113182"/>
                      <a:pt x="31390" y="136140"/>
                    </a:cubicBezTo>
                    <a:cubicBezTo>
                      <a:pt x="35926" y="140652"/>
                      <a:pt x="39545" y="146030"/>
                      <a:pt x="41782" y="152036"/>
                    </a:cubicBezTo>
                    <a:cubicBezTo>
                      <a:pt x="42775" y="154650"/>
                      <a:pt x="43164" y="157176"/>
                      <a:pt x="43177" y="158985"/>
                    </a:cubicBezTo>
                    <a:cubicBezTo>
                      <a:pt x="43202" y="166299"/>
                      <a:pt x="42976" y="169591"/>
                      <a:pt x="66411" y="169591"/>
                    </a:cubicBezTo>
                    <a:cubicBezTo>
                      <a:pt x="89834" y="169591"/>
                      <a:pt x="89621" y="166286"/>
                      <a:pt x="89646" y="158985"/>
                    </a:cubicBezTo>
                    <a:cubicBezTo>
                      <a:pt x="89646" y="157176"/>
                      <a:pt x="90048" y="154650"/>
                      <a:pt x="91041" y="152036"/>
                    </a:cubicBezTo>
                    <a:cubicBezTo>
                      <a:pt x="93277" y="146042"/>
                      <a:pt x="96896" y="140652"/>
                      <a:pt x="101433" y="136140"/>
                    </a:cubicBezTo>
                    <a:cubicBezTo>
                      <a:pt x="124516" y="113182"/>
                      <a:pt x="130636" y="87887"/>
                      <a:pt x="132244" y="74994"/>
                    </a:cubicBezTo>
                    <a:cubicBezTo>
                      <a:pt x="132269" y="74806"/>
                      <a:pt x="132295" y="74617"/>
                      <a:pt x="132307" y="7444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" name="Google Shape;517;p13"/>
            <p:cNvSpPr/>
            <p:nvPr/>
          </p:nvSpPr>
          <p:spPr>
            <a:xfrm>
              <a:off x="4209156" y="3824700"/>
              <a:ext cx="715800" cy="52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209156" y="3936975"/>
              <a:ext cx="715800" cy="52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4209156" y="4049250"/>
              <a:ext cx="715800" cy="52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209156" y="4161525"/>
              <a:ext cx="715800" cy="52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13"/>
          <p:cNvGrpSpPr/>
          <p:nvPr/>
        </p:nvGrpSpPr>
        <p:grpSpPr>
          <a:xfrm>
            <a:off x="4110252" y="2918749"/>
            <a:ext cx="345615" cy="350835"/>
            <a:chOff x="4874902" y="3808799"/>
            <a:chExt cx="345615" cy="350835"/>
          </a:xfrm>
        </p:grpSpPr>
        <p:sp>
          <p:nvSpPr>
            <p:cNvPr id="522" name="Google Shape;522;p13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9" name="Google Shape;539;p13"/>
          <p:cNvCxnSpPr>
            <a:endCxn id="501" idx="3"/>
          </p:cNvCxnSpPr>
          <p:nvPr/>
        </p:nvCxnSpPr>
        <p:spPr>
          <a:xfrm rot="10800000" flipH="1">
            <a:off x="5455540" y="1423813"/>
            <a:ext cx="838200" cy="24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13"/>
          <p:cNvCxnSpPr>
            <a:stCxn id="497" idx="3"/>
            <a:endCxn id="509" idx="1"/>
          </p:cNvCxnSpPr>
          <p:nvPr/>
        </p:nvCxnSpPr>
        <p:spPr>
          <a:xfrm>
            <a:off x="5394281" y="2476076"/>
            <a:ext cx="934800" cy="957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13"/>
          <p:cNvCxnSpPr>
            <a:endCxn id="505" idx="3"/>
          </p:cNvCxnSpPr>
          <p:nvPr/>
        </p:nvCxnSpPr>
        <p:spPr>
          <a:xfrm>
            <a:off x="5237460" y="3120675"/>
            <a:ext cx="766800" cy="6909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13"/>
          <p:cNvCxnSpPr>
            <a:stCxn id="495" idx="1"/>
            <a:endCxn id="507" idx="1"/>
          </p:cNvCxnSpPr>
          <p:nvPr/>
        </p:nvCxnSpPr>
        <p:spPr>
          <a:xfrm rot="10800000">
            <a:off x="2975824" y="1423885"/>
            <a:ext cx="837000" cy="4308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13"/>
          <p:cNvCxnSpPr>
            <a:stCxn id="494" idx="0"/>
          </p:cNvCxnSpPr>
          <p:nvPr/>
        </p:nvCxnSpPr>
        <p:spPr>
          <a:xfrm flipH="1">
            <a:off x="3402044" y="2481684"/>
            <a:ext cx="301200" cy="27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13"/>
          <p:cNvCxnSpPr/>
          <p:nvPr/>
        </p:nvCxnSpPr>
        <p:spPr>
          <a:xfrm flipH="1">
            <a:off x="3001458" y="3108834"/>
            <a:ext cx="966300" cy="76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45" name="Google Shape;545;p13"/>
          <p:cNvPicPr preferRelativeResize="0"/>
          <p:nvPr/>
        </p:nvPicPr>
        <p:blipFill rotWithShape="1">
          <a:blip r:embed="rId5">
            <a:alphaModFix amt="67000"/>
          </a:blip>
          <a:srcRect/>
          <a:stretch/>
        </p:blipFill>
        <p:spPr>
          <a:xfrm rot="-3883165" flipH="1">
            <a:off x="-188105" y="-1249772"/>
            <a:ext cx="2396928" cy="237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3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6107933">
            <a:off x="8190130" y="-479357"/>
            <a:ext cx="827362" cy="21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13"/>
          <p:cNvGrpSpPr/>
          <p:nvPr/>
        </p:nvGrpSpPr>
        <p:grpSpPr>
          <a:xfrm>
            <a:off x="4026299" y="1638949"/>
            <a:ext cx="350549" cy="350198"/>
            <a:chOff x="4886264" y="3366174"/>
            <a:chExt cx="350549" cy="350198"/>
          </a:xfrm>
        </p:grpSpPr>
        <p:sp>
          <p:nvSpPr>
            <p:cNvPr id="548" name="Google Shape;548;p13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13"/>
          <p:cNvGrpSpPr/>
          <p:nvPr/>
        </p:nvGrpSpPr>
        <p:grpSpPr>
          <a:xfrm>
            <a:off x="3974527" y="2299103"/>
            <a:ext cx="298483" cy="298507"/>
            <a:chOff x="5774124" y="4294550"/>
            <a:chExt cx="331611" cy="331674"/>
          </a:xfrm>
        </p:grpSpPr>
        <p:sp>
          <p:nvSpPr>
            <p:cNvPr id="562" name="Google Shape;562;p13"/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3"/>
          <p:cNvGrpSpPr/>
          <p:nvPr/>
        </p:nvGrpSpPr>
        <p:grpSpPr>
          <a:xfrm>
            <a:off x="4795597" y="1636533"/>
            <a:ext cx="365904" cy="350064"/>
            <a:chOff x="2189142" y="2421310"/>
            <a:chExt cx="365904" cy="350064"/>
          </a:xfrm>
        </p:grpSpPr>
        <p:sp>
          <p:nvSpPr>
            <p:cNvPr id="565" name="Google Shape;565;p13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13"/>
          <p:cNvGrpSpPr/>
          <p:nvPr/>
        </p:nvGrpSpPr>
        <p:grpSpPr>
          <a:xfrm>
            <a:off x="4847616" y="2330388"/>
            <a:ext cx="337069" cy="302592"/>
            <a:chOff x="3441065" y="4302505"/>
            <a:chExt cx="337069" cy="302592"/>
          </a:xfrm>
        </p:grpSpPr>
        <p:sp>
          <p:nvSpPr>
            <p:cNvPr id="575" name="Google Shape;575;p13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13"/>
          <p:cNvGrpSpPr/>
          <p:nvPr/>
        </p:nvGrpSpPr>
        <p:grpSpPr>
          <a:xfrm>
            <a:off x="4690476" y="2952423"/>
            <a:ext cx="362320" cy="364230"/>
            <a:chOff x="6069423" y="2891892"/>
            <a:chExt cx="362320" cy="364230"/>
          </a:xfrm>
        </p:grpSpPr>
        <p:sp>
          <p:nvSpPr>
            <p:cNvPr id="589" name="Google Shape;589;p13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5" name="Google Shape;59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13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597" name="Google Shape;597;p13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"/>
          <p:cNvSpPr txBox="1"/>
          <p:nvPr/>
        </p:nvSpPr>
        <p:spPr>
          <a:xfrm>
            <a:off x="1155438" y="703902"/>
            <a:ext cx="6833124" cy="38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BARBOSA, José Willian. </a:t>
            </a: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de Irrigação Automatizado Utilizando Plataforma Arduino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2013. Disponível em: &lt;https://cepein.femanet.com.br/BDigital/arqTccs/1011330043.pdf&gt;. Acesso em: 10 de maio de 2023.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IRRIGAMATIC. </a:t>
            </a: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Conheça as vantagens da irrigação automatizada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2020. Disponível em: &lt;https://www.irrigacaoparajardins.com.br/conheca-as-vantagens-da-irrigacao automatizada&gt;.  Acesso em: 11 de set. de 2022.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IRRIGAT. </a:t>
            </a: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Consequências do excesso e falta de água na irrigação: o que fazer?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2021. Disponível em: &lt;https://irrigat.com.br/consequencias-do-excesso-e-falta-de-agua-na-irrigacao-o-que-fazer/#:~:text=Na%20fase%20de%20semeadura%20ou,reduzindo%20a%20fixa%C3%A7%C3%A3o%20de%20nitrog%C3%AAnio.&gt;.  Acesso em: 15 de maio de 2023.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STEVAN JUNIOR, Sergio Luiz; SILVA, Rodrigo Adamshuk.. </a:t>
            </a: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Automação e instrumentação industrial com Arduino teorias e projetos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1. ed. Érica, 2015.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STRAWBRIDGE, DICK; STRAWBRIDGE, JAMES. </a:t>
            </a: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Feito em Casa Legumes e Verduras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1.ed. PubliFolha, 2015.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14"/>
          <p:cNvPicPr preferRelativeResize="0"/>
          <p:nvPr/>
        </p:nvPicPr>
        <p:blipFill rotWithShape="1">
          <a:blip r:embed="rId3">
            <a:alphaModFix amt="67000"/>
          </a:blip>
          <a:srcRect/>
          <a:stretch/>
        </p:blipFill>
        <p:spPr>
          <a:xfrm rot="-3883165" flipH="1">
            <a:off x="3716011" y="-2006315"/>
            <a:ext cx="2396928" cy="2370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4"/>
          <p:cNvGrpSpPr/>
          <p:nvPr/>
        </p:nvGrpSpPr>
        <p:grpSpPr>
          <a:xfrm rot="1083920" flipH="1">
            <a:off x="-863563" y="573062"/>
            <a:ext cx="1921726" cy="2079505"/>
            <a:chOff x="7984859" y="3381087"/>
            <a:chExt cx="1921733" cy="2079512"/>
          </a:xfrm>
        </p:grpSpPr>
        <p:pic>
          <p:nvPicPr>
            <p:cNvPr id="606" name="Google Shape;60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787739">
              <a:off x="8372100" y="3850385"/>
              <a:ext cx="695216" cy="15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633625">
              <a:off x="8261117" y="3609035"/>
              <a:ext cx="1369217" cy="15392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14"/>
          <p:cNvSpPr txBox="1">
            <a:spLocks noGrp="1"/>
          </p:cNvSpPr>
          <p:nvPr>
            <p:ph type="title"/>
          </p:nvPr>
        </p:nvSpPr>
        <p:spPr>
          <a:xfrm>
            <a:off x="721950" y="27807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</a:rPr>
              <a:t>REFERÊNCIAS BIBLIOGRÁFICAS</a:t>
            </a:r>
            <a:endParaRPr>
              <a:solidFill>
                <a:srgbClr val="CC4125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5"/>
          <p:cNvPicPr preferRelativeResize="0"/>
          <p:nvPr/>
        </p:nvPicPr>
        <p:blipFill rotWithShape="1">
          <a:blip r:embed="rId3">
            <a:alphaModFix amt="56000"/>
          </a:blip>
          <a:srcRect/>
          <a:stretch/>
        </p:blipFill>
        <p:spPr>
          <a:xfrm rot="-841412" flipH="1">
            <a:off x="-1425807" y="2649753"/>
            <a:ext cx="2624861" cy="3701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5"/>
          <p:cNvSpPr txBox="1">
            <a:spLocks noGrp="1"/>
          </p:cNvSpPr>
          <p:nvPr>
            <p:ph type="title"/>
          </p:nvPr>
        </p:nvSpPr>
        <p:spPr>
          <a:xfrm>
            <a:off x="1367440" y="1981125"/>
            <a:ext cx="640911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CC4125"/>
                </a:solidFill>
              </a:rPr>
              <a:t>OBRIGADO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615" name="Google Shape;615;p15"/>
          <p:cNvSpPr txBox="1">
            <a:spLocks noGrp="1"/>
          </p:cNvSpPr>
          <p:nvPr>
            <p:ph type="subTitle" idx="1"/>
          </p:nvPr>
        </p:nvSpPr>
        <p:spPr>
          <a:xfrm>
            <a:off x="1367439" y="2966558"/>
            <a:ext cx="6409117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pt-BR"/>
              <a:t>Agradecemos pela atenção!</a:t>
            </a:r>
            <a:endParaRPr/>
          </a:p>
        </p:txBody>
      </p:sp>
      <p:cxnSp>
        <p:nvCxnSpPr>
          <p:cNvPr id="616" name="Google Shape;616;p15"/>
          <p:cNvCxnSpPr/>
          <p:nvPr/>
        </p:nvCxnSpPr>
        <p:spPr>
          <a:xfrm rot="10800000" flipH="1">
            <a:off x="1367441" y="2810144"/>
            <a:ext cx="6409117" cy="768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7" name="Google Shape;617;p15"/>
          <p:cNvPicPr preferRelativeResize="0"/>
          <p:nvPr/>
        </p:nvPicPr>
        <p:blipFill rotWithShape="1">
          <a:blip r:embed="rId4">
            <a:alphaModFix amt="54000"/>
          </a:blip>
          <a:srcRect/>
          <a:stretch/>
        </p:blipFill>
        <p:spPr>
          <a:xfrm rot="-295751">
            <a:off x="993700" y="-325526"/>
            <a:ext cx="1924899" cy="215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5"/>
          <p:cNvPicPr preferRelativeResize="0"/>
          <p:nvPr/>
        </p:nvPicPr>
        <p:blipFill rotWithShape="1">
          <a:blip r:embed="rId5">
            <a:alphaModFix amt="75000"/>
          </a:blip>
          <a:srcRect/>
          <a:stretch/>
        </p:blipFill>
        <p:spPr>
          <a:xfrm rot="6677696">
            <a:off x="6059068" y="3285393"/>
            <a:ext cx="827362" cy="21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68162">
            <a:off x="3064748" y="592250"/>
            <a:ext cx="2270825" cy="11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839301" flipH="1">
            <a:off x="5327325" y="-883077"/>
            <a:ext cx="1789603" cy="24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5"/>
          <p:cNvPicPr preferRelativeResize="0"/>
          <p:nvPr/>
        </p:nvPicPr>
        <p:blipFill rotWithShape="1">
          <a:blip r:embed="rId8">
            <a:alphaModFix amt="85000"/>
          </a:blip>
          <a:srcRect/>
          <a:stretch/>
        </p:blipFill>
        <p:spPr>
          <a:xfrm rot="-841949">
            <a:off x="3434476" y="3774582"/>
            <a:ext cx="1546674" cy="19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5"/>
          <p:cNvPicPr preferRelativeResize="0"/>
          <p:nvPr/>
        </p:nvPicPr>
        <p:blipFill rotWithShape="1">
          <a:blip r:embed="rId9">
            <a:alphaModFix amt="35000"/>
          </a:blip>
          <a:srcRect/>
          <a:stretch/>
        </p:blipFill>
        <p:spPr>
          <a:xfrm flipH="1">
            <a:off x="-366125" y="3818468"/>
            <a:ext cx="2645200" cy="176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15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625" name="Google Shape;625;p15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 txBox="1">
            <a:spLocks noGrp="1"/>
          </p:cNvSpPr>
          <p:nvPr>
            <p:ph type="title"/>
          </p:nvPr>
        </p:nvSpPr>
        <p:spPr>
          <a:xfrm>
            <a:off x="1658850" y="402125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pt-BR" sz="2500">
                <a:solidFill>
                  <a:srgbClr val="5F8195"/>
                </a:solidFill>
              </a:rPr>
              <a:t>CONTEXTUALIZAÇÃO</a:t>
            </a:r>
            <a:endParaRPr sz="2500">
              <a:solidFill>
                <a:srgbClr val="5F8195"/>
              </a:solidFill>
            </a:endParaRPr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651322">
            <a:off x="7649918" y="290544"/>
            <a:ext cx="827362" cy="21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112" y="1547954"/>
            <a:ext cx="2507477" cy="256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 txBox="1"/>
          <p:nvPr/>
        </p:nvSpPr>
        <p:spPr>
          <a:xfrm>
            <a:off x="3055434" y="1584888"/>
            <a:ext cx="47397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3820" marR="88265" lvl="0" indent="-190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Sistema de irrigação automatizado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otimizar o cultivo de plantas em canteiros e hortas, com o intuito de reduzir a necessidade de mão de obra e fazer o </a:t>
            </a: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uso eficiente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recursos naturais, promovendo a </a:t>
            </a: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sustentabilidade</a:t>
            </a:r>
            <a:r>
              <a:rPr lang="pt-BR" sz="18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produção de alimentos e o crescimento saudável das espécies.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2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195" name="Google Shape;195;p2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" name="Google Shape;196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"/>
          <p:cNvSpPr txBox="1">
            <a:spLocks noGrp="1"/>
          </p:cNvSpPr>
          <p:nvPr>
            <p:ph type="subTitle" idx="4294967295"/>
          </p:nvPr>
        </p:nvSpPr>
        <p:spPr>
          <a:xfrm>
            <a:off x="2323893" y="4800600"/>
            <a:ext cx="449621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98" name="Google Shape;19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ec25020dae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ec25020dae_0_17"/>
          <p:cNvSpPr txBox="1">
            <a:spLocks noGrp="1"/>
          </p:cNvSpPr>
          <p:nvPr>
            <p:ph type="title"/>
          </p:nvPr>
        </p:nvSpPr>
        <p:spPr>
          <a:xfrm>
            <a:off x="1658800" y="260025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pt-BR" sz="2500">
                <a:solidFill>
                  <a:schemeClr val="accent2"/>
                </a:solidFill>
              </a:rPr>
              <a:t>OBJETIVOS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205" name="Google Shape;205;g1ec25020dae_0_17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206" name="Google Shape;206;g1ec25020dae_0_17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g1ec25020dae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g1ec25020dae_0_17"/>
          <p:cNvSpPr txBox="1"/>
          <p:nvPr/>
        </p:nvSpPr>
        <p:spPr>
          <a:xfrm>
            <a:off x="2880225" y="870400"/>
            <a:ext cx="57864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09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DESENVOLVER UM SISTEMA DE IRRIGAÇÃO AUTOMATIZADO E MONITORADO UTILIZANDO O ARDUINO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09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Automatizar</a:t>
            </a:r>
            <a:r>
              <a:rPr lang="pt-BR" sz="18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método de irrigação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Reduzir o  consumo</a:t>
            </a: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água;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Elaborar</a:t>
            </a:r>
            <a:r>
              <a:rPr lang="pt-BR" sz="18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protótipo funcional de um canteiro;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Desenvolver</a:t>
            </a:r>
            <a:r>
              <a:rPr lang="pt-BR" sz="18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aplicativo móvel para controle e monitoramento do protótipo.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ec25020dae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c25020dae_0_17"/>
          <p:cNvSpPr txBox="1"/>
          <p:nvPr/>
        </p:nvSpPr>
        <p:spPr>
          <a:xfrm>
            <a:off x="2323893" y="4800600"/>
            <a:ext cx="449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1" name="Google Shape;211;g1ec25020dae_0_17"/>
          <p:cNvPicPr preferRelativeResize="0"/>
          <p:nvPr/>
        </p:nvPicPr>
        <p:blipFill rotWithShape="1">
          <a:blip r:embed="rId6">
            <a:alphaModFix/>
          </a:blip>
          <a:srcRect l="33842" r="18445"/>
          <a:stretch/>
        </p:blipFill>
        <p:spPr>
          <a:xfrm>
            <a:off x="227150" y="856747"/>
            <a:ext cx="2578275" cy="36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"/>
          <p:cNvSpPr txBox="1">
            <a:spLocks noGrp="1"/>
          </p:cNvSpPr>
          <p:nvPr>
            <p:ph type="title"/>
          </p:nvPr>
        </p:nvSpPr>
        <p:spPr>
          <a:xfrm>
            <a:off x="1658800" y="260030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 sz="2500">
                <a:solidFill>
                  <a:schemeClr val="accent2"/>
                </a:solidFill>
              </a:rPr>
              <a:t>JUSTIFICATIVA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218" name="Google Shape;218;p4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219" name="Google Shape;219;p4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/>
        </p:nvSpPr>
        <p:spPr>
          <a:xfrm>
            <a:off x="575350" y="1056763"/>
            <a:ext cx="7993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automação para irrigação é relevante, pois, trata da</a:t>
            </a:r>
            <a:r>
              <a:rPr lang="pt-BR" sz="18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aplicação de tecnologias para solucionar problemas</a:t>
            </a:r>
            <a:r>
              <a:rPr lang="pt-BR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atuais da agricultura: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escassez </a:t>
            </a: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água;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necessidade de uma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gestão </a:t>
            </a: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mais eficiente dos recursos naturais</a:t>
            </a:r>
            <a:r>
              <a:rPr lang="pt-BR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aumento no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cuidado </a:t>
            </a: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na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proteção ambiental</a:t>
            </a:r>
            <a:r>
              <a:rPr lang="pt-BR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melhoria </a:t>
            </a: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	produção agrícola.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 txBox="1"/>
          <p:nvPr/>
        </p:nvSpPr>
        <p:spPr>
          <a:xfrm>
            <a:off x="2323843" y="4798741"/>
            <a:ext cx="449621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ec25020da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ec25020dae_0_0"/>
          <p:cNvSpPr txBox="1">
            <a:spLocks noGrp="1"/>
          </p:cNvSpPr>
          <p:nvPr>
            <p:ph type="title"/>
          </p:nvPr>
        </p:nvSpPr>
        <p:spPr>
          <a:xfrm>
            <a:off x="1658800" y="260030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 sz="2500">
                <a:solidFill>
                  <a:schemeClr val="accent2"/>
                </a:solidFill>
              </a:rPr>
              <a:t>JUSTIFICATIVA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230" name="Google Shape;230;g1ec25020dae_0_0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651322">
            <a:off x="7649918" y="290543"/>
            <a:ext cx="827362" cy="21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g1ec25020dae_0_0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232" name="Google Shape;232;g1ec25020dae_0_0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" name="Google Shape;233;g1ec25020dae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g1ec25020da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ec25020dae_0_0"/>
          <p:cNvSpPr txBox="1"/>
          <p:nvPr/>
        </p:nvSpPr>
        <p:spPr>
          <a:xfrm>
            <a:off x="2323843" y="4798741"/>
            <a:ext cx="449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6" name="Google Shape;236;g1ec25020dae_0_0"/>
          <p:cNvSpPr txBox="1"/>
          <p:nvPr/>
        </p:nvSpPr>
        <p:spPr>
          <a:xfrm>
            <a:off x="2779975" y="1134525"/>
            <a:ext cx="5302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Gestão</a:t>
            </a:r>
            <a:r>
              <a:rPr lang="pt-BR" sz="1800" b="0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eficiente</a:t>
            </a:r>
            <a:r>
              <a:rPr lang="pt-BR" sz="1800" b="0" i="0" u="none" strike="noStrike" cap="none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 de recursos naturais</a:t>
            </a:r>
            <a:endParaRPr sz="1800" b="0" i="0" u="none" strike="noStrike" cap="none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0" i="0" u="none" strike="noStrike" cap="none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Promoção da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agricultura sustentável</a:t>
            </a:r>
            <a:endParaRPr sz="18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0" i="0" u="none" strike="noStrike" cap="none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Garantir sistemas sustentáveis de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produção de alimentos</a:t>
            </a:r>
            <a:endParaRPr sz="1800" b="1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0" i="0" u="none" strike="noStrike" cap="none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Alta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adaptabilidade</a:t>
            </a:r>
            <a:r>
              <a:rPr lang="pt-BR" sz="1800" b="0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pt-BR" sz="1800" b="0" i="0" u="none" strike="noStrike" cap="none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Melhoria da </a:t>
            </a:r>
            <a:r>
              <a:rPr lang="pt-BR" sz="1800" b="1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qualidade do solo.</a:t>
            </a:r>
            <a:endParaRPr sz="18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1ec25020dae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450" y="98413"/>
            <a:ext cx="2195600" cy="7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ec25020dae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9725" y="1623538"/>
            <a:ext cx="1915295" cy="18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8973" y="3039346"/>
            <a:ext cx="969495" cy="10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473" y="3048909"/>
            <a:ext cx="969495" cy="10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0026" y="1669646"/>
            <a:ext cx="969495" cy="10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4048" y="1644284"/>
            <a:ext cx="969495" cy="1052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5"/>
          <p:cNvGrpSpPr/>
          <p:nvPr/>
        </p:nvGrpSpPr>
        <p:grpSpPr>
          <a:xfrm rot="-5400000">
            <a:off x="3236518" y="1691870"/>
            <a:ext cx="2671003" cy="2407401"/>
            <a:chOff x="5830645" y="1294145"/>
            <a:chExt cx="530340" cy="478010"/>
          </a:xfrm>
        </p:grpSpPr>
        <p:sp>
          <p:nvSpPr>
            <p:cNvPr id="248" name="Google Shape;248;p5"/>
            <p:cNvSpPr/>
            <p:nvPr/>
          </p:nvSpPr>
          <p:spPr>
            <a:xfrm>
              <a:off x="5830645" y="1294145"/>
              <a:ext cx="259743" cy="232380"/>
            </a:xfrm>
            <a:custGeom>
              <a:avLst/>
              <a:gdLst/>
              <a:ahLst/>
              <a:cxnLst/>
              <a:rect l="l" t="t" r="r" b="b"/>
              <a:pathLst>
                <a:path w="10195" h="9121" extrusionOk="0">
                  <a:moveTo>
                    <a:pt x="7470" y="1"/>
                  </a:moveTo>
                  <a:cubicBezTo>
                    <a:pt x="7469" y="1"/>
                    <a:pt x="7468" y="1"/>
                    <a:pt x="7467" y="1"/>
                  </a:cubicBezTo>
                  <a:lnTo>
                    <a:pt x="7044" y="1"/>
                  </a:lnTo>
                  <a:cubicBezTo>
                    <a:pt x="7044" y="1075"/>
                    <a:pt x="6172" y="1946"/>
                    <a:pt x="5097" y="1946"/>
                  </a:cubicBezTo>
                  <a:cubicBezTo>
                    <a:pt x="4021" y="1946"/>
                    <a:pt x="3150" y="1075"/>
                    <a:pt x="3150" y="1"/>
                  </a:cubicBezTo>
                  <a:lnTo>
                    <a:pt x="0" y="1"/>
                  </a:lnTo>
                  <a:lnTo>
                    <a:pt x="0" y="6393"/>
                  </a:lnTo>
                  <a:cubicBezTo>
                    <a:pt x="0" y="7900"/>
                    <a:pt x="1220" y="9120"/>
                    <a:pt x="2727" y="9120"/>
                  </a:cubicBezTo>
                  <a:lnTo>
                    <a:pt x="6018" y="9120"/>
                  </a:lnTo>
                  <a:cubicBezTo>
                    <a:pt x="6148" y="6883"/>
                    <a:pt x="7951" y="5095"/>
                    <a:pt x="10194" y="4987"/>
                  </a:cubicBezTo>
                  <a:lnTo>
                    <a:pt x="10194" y="2726"/>
                  </a:lnTo>
                  <a:cubicBezTo>
                    <a:pt x="10194" y="1222"/>
                    <a:pt x="8974" y="1"/>
                    <a:pt x="74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01293" y="1294145"/>
              <a:ext cx="259692" cy="232380"/>
            </a:xfrm>
            <a:custGeom>
              <a:avLst/>
              <a:gdLst/>
              <a:ahLst/>
              <a:cxnLst/>
              <a:rect l="l" t="t" r="r" b="b"/>
              <a:pathLst>
                <a:path w="10193" h="9121" extrusionOk="0">
                  <a:moveTo>
                    <a:pt x="2726" y="1"/>
                  </a:moveTo>
                  <a:cubicBezTo>
                    <a:pt x="1220" y="1"/>
                    <a:pt x="0" y="1221"/>
                    <a:pt x="0" y="2726"/>
                  </a:cubicBezTo>
                  <a:lnTo>
                    <a:pt x="0" y="4987"/>
                  </a:lnTo>
                  <a:cubicBezTo>
                    <a:pt x="2244" y="5095"/>
                    <a:pt x="4045" y="6883"/>
                    <a:pt x="4177" y="9120"/>
                  </a:cubicBezTo>
                  <a:lnTo>
                    <a:pt x="7467" y="9120"/>
                  </a:lnTo>
                  <a:cubicBezTo>
                    <a:pt x="8973" y="9120"/>
                    <a:pt x="10193" y="7900"/>
                    <a:pt x="10193" y="6393"/>
                  </a:cubicBezTo>
                  <a:lnTo>
                    <a:pt x="10193" y="1"/>
                  </a:lnTo>
                  <a:lnTo>
                    <a:pt x="7043" y="1"/>
                  </a:lnTo>
                  <a:cubicBezTo>
                    <a:pt x="7043" y="1075"/>
                    <a:pt x="6172" y="1946"/>
                    <a:pt x="5097" y="1946"/>
                  </a:cubicBezTo>
                  <a:cubicBezTo>
                    <a:pt x="4021" y="1946"/>
                    <a:pt x="3150" y="1075"/>
                    <a:pt x="31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830645" y="1539749"/>
              <a:ext cx="259692" cy="232406"/>
            </a:xfrm>
            <a:custGeom>
              <a:avLst/>
              <a:gdLst/>
              <a:ahLst/>
              <a:cxnLst/>
              <a:rect l="l" t="t" r="r" b="b"/>
              <a:pathLst>
                <a:path w="10193" h="9122" extrusionOk="0">
                  <a:moveTo>
                    <a:pt x="2727" y="1"/>
                  </a:moveTo>
                  <a:cubicBezTo>
                    <a:pt x="1220" y="1"/>
                    <a:pt x="0" y="1223"/>
                    <a:pt x="0" y="2728"/>
                  </a:cubicBezTo>
                  <a:lnTo>
                    <a:pt x="0" y="9122"/>
                  </a:lnTo>
                  <a:lnTo>
                    <a:pt x="3150" y="9122"/>
                  </a:lnTo>
                  <a:cubicBezTo>
                    <a:pt x="3150" y="8046"/>
                    <a:pt x="4021" y="7175"/>
                    <a:pt x="5097" y="7175"/>
                  </a:cubicBezTo>
                  <a:cubicBezTo>
                    <a:pt x="6172" y="7175"/>
                    <a:pt x="7044" y="8046"/>
                    <a:pt x="7044" y="9122"/>
                  </a:cubicBezTo>
                  <a:lnTo>
                    <a:pt x="7467" y="9122"/>
                  </a:lnTo>
                  <a:cubicBezTo>
                    <a:pt x="8972" y="9122"/>
                    <a:pt x="10192" y="7900"/>
                    <a:pt x="10192" y="6395"/>
                  </a:cubicBezTo>
                  <a:lnTo>
                    <a:pt x="10192" y="4135"/>
                  </a:lnTo>
                  <a:cubicBezTo>
                    <a:pt x="7951" y="4028"/>
                    <a:pt x="6148" y="2239"/>
                    <a:pt x="60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101293" y="1539749"/>
              <a:ext cx="259692" cy="232406"/>
            </a:xfrm>
            <a:custGeom>
              <a:avLst/>
              <a:gdLst/>
              <a:ahLst/>
              <a:cxnLst/>
              <a:rect l="l" t="t" r="r" b="b"/>
              <a:pathLst>
                <a:path w="10193" h="9122" extrusionOk="0">
                  <a:moveTo>
                    <a:pt x="4177" y="1"/>
                  </a:moveTo>
                  <a:cubicBezTo>
                    <a:pt x="4045" y="2239"/>
                    <a:pt x="2244" y="4027"/>
                    <a:pt x="0" y="4135"/>
                  </a:cubicBezTo>
                  <a:lnTo>
                    <a:pt x="0" y="6395"/>
                  </a:lnTo>
                  <a:cubicBezTo>
                    <a:pt x="0" y="7902"/>
                    <a:pt x="1220" y="9122"/>
                    <a:pt x="2726" y="9122"/>
                  </a:cubicBezTo>
                  <a:lnTo>
                    <a:pt x="3148" y="9122"/>
                  </a:lnTo>
                  <a:cubicBezTo>
                    <a:pt x="3148" y="8046"/>
                    <a:pt x="4020" y="7175"/>
                    <a:pt x="5096" y="7175"/>
                  </a:cubicBezTo>
                  <a:cubicBezTo>
                    <a:pt x="6170" y="7175"/>
                    <a:pt x="7043" y="8046"/>
                    <a:pt x="7043" y="9122"/>
                  </a:cubicBezTo>
                  <a:lnTo>
                    <a:pt x="10193" y="9122"/>
                  </a:lnTo>
                  <a:lnTo>
                    <a:pt x="10193" y="2728"/>
                  </a:lnTo>
                  <a:cubicBezTo>
                    <a:pt x="10193" y="1223"/>
                    <a:pt x="8973" y="2"/>
                    <a:pt x="74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5"/>
          <p:cNvGrpSpPr/>
          <p:nvPr/>
        </p:nvGrpSpPr>
        <p:grpSpPr>
          <a:xfrm>
            <a:off x="4346867" y="2564575"/>
            <a:ext cx="459410" cy="648951"/>
            <a:chOff x="1333682" y="3344330"/>
            <a:chExt cx="271214" cy="383088"/>
          </a:xfrm>
        </p:grpSpPr>
        <p:sp>
          <p:nvSpPr>
            <p:cNvPr id="253" name="Google Shape;253;p5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5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CONCEITOS</a:t>
            </a:r>
            <a:endParaRPr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356604" y="3268649"/>
            <a:ext cx="2764749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Semelhante aos computadores, onde se pode programar a maneira como serão utilizadas as portas de entrada e saída.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568227" y="1552336"/>
            <a:ext cx="2349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AUTOMAÇÃO</a:t>
            </a:r>
            <a:endParaRPr sz="2500" b="0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"/>
          <p:cNvSpPr txBox="1"/>
          <p:nvPr/>
        </p:nvSpPr>
        <p:spPr>
          <a:xfrm>
            <a:off x="357016" y="1865402"/>
            <a:ext cx="276475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Utilização de comandos programados para realizar tarefas de forma autônoma.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"/>
          <p:cNvSpPr txBox="1"/>
          <p:nvPr/>
        </p:nvSpPr>
        <p:spPr>
          <a:xfrm>
            <a:off x="5988680" y="1560068"/>
            <a:ext cx="283333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IRRIGAÇÃO E MANEJO</a:t>
            </a:r>
            <a:endParaRPr sz="2500" b="0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"/>
          <p:cNvSpPr txBox="1"/>
          <p:nvPr/>
        </p:nvSpPr>
        <p:spPr>
          <a:xfrm>
            <a:off x="5985310" y="1872726"/>
            <a:ext cx="283332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Técnicas de molhar o solo, o manejo adequado garante o desenvolvimento saudável e evita desperdícios.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567412" y="2949435"/>
            <a:ext cx="2349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sz="2500" b="0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"/>
          <p:cNvSpPr txBox="1"/>
          <p:nvPr/>
        </p:nvSpPr>
        <p:spPr>
          <a:xfrm>
            <a:off x="5985310" y="2943350"/>
            <a:ext cx="266569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PLANTIO E CULTIVO</a:t>
            </a:r>
            <a:endParaRPr sz="2500" b="0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"/>
          <p:cNvSpPr txBox="1"/>
          <p:nvPr/>
        </p:nvSpPr>
        <p:spPr>
          <a:xfrm>
            <a:off x="6223931" y="3253942"/>
            <a:ext cx="2349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processo de semear semente ou mudas permitindo que se desenvolvam até a fase de colheita.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5485" y="1981688"/>
            <a:ext cx="468576" cy="4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2299" y="3341977"/>
            <a:ext cx="468576" cy="4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5765" y="3348351"/>
            <a:ext cx="468576" cy="4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45765" y="1984875"/>
            <a:ext cx="468576" cy="4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8">
            <a:alphaModFix amt="67000"/>
          </a:blip>
          <a:srcRect/>
          <a:stretch/>
        </p:blipFill>
        <p:spPr>
          <a:xfrm rot="-3883165" flipH="1">
            <a:off x="5411971" y="-1311273"/>
            <a:ext cx="2396928" cy="2370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5"/>
          <p:cNvGrpSpPr/>
          <p:nvPr/>
        </p:nvGrpSpPr>
        <p:grpSpPr>
          <a:xfrm>
            <a:off x="3797635" y="2013905"/>
            <a:ext cx="362320" cy="364230"/>
            <a:chOff x="6069423" y="2891892"/>
            <a:chExt cx="362320" cy="364230"/>
          </a:xfrm>
        </p:grpSpPr>
        <p:sp>
          <p:nvSpPr>
            <p:cNvPr id="279" name="Google Shape;279;p5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5"/>
          <p:cNvGrpSpPr/>
          <p:nvPr/>
        </p:nvGrpSpPr>
        <p:grpSpPr>
          <a:xfrm>
            <a:off x="3781549" y="3414959"/>
            <a:ext cx="363243" cy="328585"/>
            <a:chOff x="2633105" y="2431859"/>
            <a:chExt cx="363243" cy="328585"/>
          </a:xfrm>
        </p:grpSpPr>
        <p:sp>
          <p:nvSpPr>
            <p:cNvPr id="286" name="Google Shape;286;p5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5"/>
          <p:cNvGrpSpPr/>
          <p:nvPr/>
        </p:nvGrpSpPr>
        <p:grpSpPr>
          <a:xfrm>
            <a:off x="5086307" y="2035768"/>
            <a:ext cx="304832" cy="356512"/>
            <a:chOff x="2236525" y="3353202"/>
            <a:chExt cx="304832" cy="356512"/>
          </a:xfrm>
        </p:grpSpPr>
        <p:sp>
          <p:nvSpPr>
            <p:cNvPr id="295" name="Google Shape;295;p5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5"/>
          <p:cNvGrpSpPr/>
          <p:nvPr/>
        </p:nvGrpSpPr>
        <p:grpSpPr>
          <a:xfrm>
            <a:off x="4986865" y="3375034"/>
            <a:ext cx="422341" cy="355243"/>
            <a:chOff x="3564243" y="2289904"/>
            <a:chExt cx="422341" cy="355243"/>
          </a:xfrm>
        </p:grpSpPr>
        <p:sp>
          <p:nvSpPr>
            <p:cNvPr id="299" name="Google Shape;299;p5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5"/>
          <p:cNvSpPr txBox="1"/>
          <p:nvPr/>
        </p:nvSpPr>
        <p:spPr>
          <a:xfrm>
            <a:off x="2323893" y="4800600"/>
            <a:ext cx="449621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5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307" name="Google Shape;307;p5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ec25020dae_0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ec25020dae_0_104"/>
          <p:cNvSpPr txBox="1">
            <a:spLocks noGrp="1"/>
          </p:cNvSpPr>
          <p:nvPr>
            <p:ph type="title"/>
          </p:nvPr>
        </p:nvSpPr>
        <p:spPr>
          <a:xfrm>
            <a:off x="1658800" y="260030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 sz="2500">
                <a:solidFill>
                  <a:schemeClr val="accent2"/>
                </a:solidFill>
              </a:rPr>
              <a:t>Trabalhos Relacionados</a:t>
            </a:r>
            <a:endParaRPr sz="2500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2100">
              <a:solidFill>
                <a:schemeClr val="accent2"/>
              </a:solidFill>
            </a:endParaRPr>
          </a:p>
        </p:txBody>
      </p:sp>
      <p:grpSp>
        <p:nvGrpSpPr>
          <p:cNvPr id="315" name="Google Shape;315;g1ec25020dae_0_104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316" name="Google Shape;316;g1ec25020dae_0_104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g1ec25020dae_0_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g1ec25020dae_0_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ec25020dae_0_104"/>
          <p:cNvSpPr txBox="1"/>
          <p:nvPr/>
        </p:nvSpPr>
        <p:spPr>
          <a:xfrm>
            <a:off x="356975" y="821275"/>
            <a:ext cx="84828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Irrigação Automatizado Utilizando Plataforma Arduino, 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preciso e eficiente da quantidade de água através do sensor de umidade do solo.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587474"/>
                </a:solidFill>
                <a:latin typeface="Arial"/>
                <a:ea typeface="Arial"/>
                <a:cs typeface="Arial"/>
                <a:sym typeface="Arial"/>
              </a:rPr>
              <a:t>BARBOSA - 2013</a:t>
            </a:r>
            <a:endParaRPr sz="1400" b="1" i="0" u="none" strike="noStrike" cap="none">
              <a:solidFill>
                <a:srgbClr val="5874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Irrigação Automatizado para Plantas Caseiras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irrigação de longo alcance automatizado utilizando a irrigação por gotejamento e controle remoto.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587474"/>
                </a:solidFill>
                <a:latin typeface="Arial"/>
                <a:ea typeface="Arial"/>
                <a:cs typeface="Arial"/>
                <a:sym typeface="Arial"/>
              </a:rPr>
              <a:t>MEDEIROS - 2018</a:t>
            </a:r>
            <a:endParaRPr sz="1400" b="1" i="0" u="none" strike="noStrike" cap="none">
              <a:solidFill>
                <a:srgbClr val="5874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irrigação autônomo com Implementação em Arduino 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irrigação autônomo utilizando Arduino para controle preciso da umidade do solo evitando excessos e déficits hídricos.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587474"/>
                </a:solidFill>
                <a:latin typeface="Arial"/>
                <a:ea typeface="Arial"/>
                <a:cs typeface="Arial"/>
                <a:sym typeface="Arial"/>
              </a:rPr>
              <a:t>LOPES - 2022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ec25020dae_0_104"/>
          <p:cNvSpPr txBox="1"/>
          <p:nvPr/>
        </p:nvSpPr>
        <p:spPr>
          <a:xfrm>
            <a:off x="2323843" y="4798741"/>
            <a:ext cx="449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1658800" y="260030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ETAPAS DA METODOLOGIA</a:t>
            </a:r>
            <a:endParaRPr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6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 rot="-4651322">
            <a:off x="7649918" y="290543"/>
            <a:ext cx="827362" cy="21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6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329" name="Google Shape;329;p6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0" name="Google Shape;33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"/>
          <p:cNvSpPr txBox="1"/>
          <p:nvPr/>
        </p:nvSpPr>
        <p:spPr>
          <a:xfrm>
            <a:off x="2323843" y="4798741"/>
            <a:ext cx="449621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33" name="Google Shape;333;p6"/>
          <p:cNvGrpSpPr/>
          <p:nvPr/>
        </p:nvGrpSpPr>
        <p:grpSpPr>
          <a:xfrm>
            <a:off x="323394" y="1365530"/>
            <a:ext cx="8497108" cy="942105"/>
            <a:chOff x="4609" y="199289"/>
            <a:chExt cx="8497108" cy="942105"/>
          </a:xfrm>
        </p:grpSpPr>
        <p:sp>
          <p:nvSpPr>
            <p:cNvPr id="334" name="Google Shape;334;p6"/>
            <p:cNvSpPr/>
            <p:nvPr/>
          </p:nvSpPr>
          <p:spPr>
            <a:xfrm>
              <a:off x="4609" y="199289"/>
              <a:ext cx="1559631" cy="942105"/>
            </a:xfrm>
            <a:prstGeom prst="roundRect">
              <a:avLst>
                <a:gd name="adj" fmla="val 10000"/>
              </a:avLst>
            </a:prstGeom>
            <a:solidFill>
              <a:srgbClr val="E5979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"/>
            <p:cNvSpPr txBox="1"/>
            <p:nvPr/>
          </p:nvSpPr>
          <p:spPr>
            <a:xfrm>
              <a:off x="32202" y="226882"/>
              <a:ext cx="1504445" cy="886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pt-BR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Pesquisa e revisão bibliográfica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720204" y="476948"/>
              <a:ext cx="330641" cy="38678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FC8C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 txBox="1"/>
            <p:nvPr/>
          </p:nvSpPr>
          <p:spPr>
            <a:xfrm>
              <a:off x="1720204" y="554306"/>
              <a:ext cx="231449" cy="232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2188094" y="202452"/>
              <a:ext cx="1559631" cy="935779"/>
            </a:xfrm>
            <a:prstGeom prst="roundRect">
              <a:avLst>
                <a:gd name="adj" fmla="val 10000"/>
              </a:avLst>
            </a:prstGeom>
            <a:solidFill>
              <a:srgbClr val="E5979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 txBox="1"/>
            <p:nvPr/>
          </p:nvSpPr>
          <p:spPr>
            <a:xfrm>
              <a:off x="2215502" y="229860"/>
              <a:ext cx="1504815" cy="880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pt-BR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Arquitetura do projeto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903689" y="476948"/>
              <a:ext cx="330641" cy="38678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FC8C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 txBox="1"/>
            <p:nvPr/>
          </p:nvSpPr>
          <p:spPr>
            <a:xfrm>
              <a:off x="3903689" y="554306"/>
              <a:ext cx="231449" cy="232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371579" y="202452"/>
              <a:ext cx="1946654" cy="935779"/>
            </a:xfrm>
            <a:prstGeom prst="roundRect">
              <a:avLst>
                <a:gd name="adj" fmla="val 10000"/>
              </a:avLst>
            </a:prstGeom>
            <a:solidFill>
              <a:srgbClr val="E5979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 txBox="1"/>
            <p:nvPr/>
          </p:nvSpPr>
          <p:spPr>
            <a:xfrm>
              <a:off x="4398987" y="229860"/>
              <a:ext cx="1891838" cy="880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pt-BR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Desenvolvimento do protótipo e da aplicação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474196" y="476948"/>
              <a:ext cx="330641" cy="38678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FC8C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 txBox="1"/>
            <p:nvPr/>
          </p:nvSpPr>
          <p:spPr>
            <a:xfrm>
              <a:off x="6474196" y="554306"/>
              <a:ext cx="231449" cy="232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942086" y="202452"/>
              <a:ext cx="1559631" cy="935779"/>
            </a:xfrm>
            <a:prstGeom prst="roundRect">
              <a:avLst>
                <a:gd name="adj" fmla="val 10000"/>
              </a:avLst>
            </a:prstGeom>
            <a:solidFill>
              <a:srgbClr val="E5979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 txBox="1"/>
            <p:nvPr/>
          </p:nvSpPr>
          <p:spPr>
            <a:xfrm>
              <a:off x="6969494" y="229860"/>
              <a:ext cx="1504815" cy="880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pt-BR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Validação e apresentação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6"/>
          <p:cNvSpPr txBox="1"/>
          <p:nvPr/>
        </p:nvSpPr>
        <p:spPr>
          <a:xfrm>
            <a:off x="161886" y="2315551"/>
            <a:ext cx="190226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Livros, artigos e sites.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Conhecimento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- Manejo</a:t>
            </a: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"/>
          <p:cNvSpPr txBox="1"/>
          <p:nvPr/>
        </p:nvSpPr>
        <p:spPr>
          <a:xfrm>
            <a:off x="2323843" y="2305908"/>
            <a:ext cx="190226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Ciclo de vida modelo cascata.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Requisitos obtidos no início do projeto</a:t>
            </a: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"/>
          <p:cNvSpPr txBox="1"/>
          <p:nvPr/>
        </p:nvSpPr>
        <p:spPr>
          <a:xfrm>
            <a:off x="4646341" y="2315551"/>
            <a:ext cx="20655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Utilizando o Arduino e seus sensores, uma caixa de MDF e os principais métodos de desenvolvimento WEB.</a:t>
            </a: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"/>
          <p:cNvSpPr txBox="1"/>
          <p:nvPr/>
        </p:nvSpPr>
        <p:spPr>
          <a:xfrm>
            <a:off x="7068995" y="2298695"/>
            <a:ext cx="198920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Manter os níveis de umidade apropriados durante o cultivo.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 e exibição de dados armazenados e gráficos relevantes.</a:t>
            </a: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0490" y="1408422"/>
            <a:ext cx="969495" cy="10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903" y="1408422"/>
            <a:ext cx="969495" cy="105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"/>
          <p:cNvSpPr txBox="1">
            <a:spLocks noGrp="1"/>
          </p:cNvSpPr>
          <p:nvPr>
            <p:ph type="title"/>
          </p:nvPr>
        </p:nvSpPr>
        <p:spPr>
          <a:xfrm>
            <a:off x="721900" y="538250"/>
            <a:ext cx="77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pt-BR">
                <a:solidFill>
                  <a:srgbClr val="CC4125"/>
                </a:solidFill>
              </a:rPr>
              <a:t>MATERIAIS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359" name="Google Shape;359;p7"/>
          <p:cNvSpPr txBox="1"/>
          <p:nvPr/>
        </p:nvSpPr>
        <p:spPr>
          <a:xfrm>
            <a:off x="2903007" y="3396125"/>
            <a:ext cx="17874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Vazão de água</a:t>
            </a:r>
            <a:endParaRPr sz="14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60" name="Google Shape;360;p7"/>
          <p:cNvSpPr txBox="1"/>
          <p:nvPr/>
        </p:nvSpPr>
        <p:spPr>
          <a:xfrm>
            <a:off x="6405950" y="3307730"/>
            <a:ext cx="17874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Umidade</a:t>
            </a:r>
            <a:endParaRPr sz="14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2845325" y="2893507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YF-S201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6374885" y="2883781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LM393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(Solo)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950550" y="2930025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DHT11 (Ambiente)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64" name="Google Shape;364;p7"/>
          <p:cNvSpPr txBox="1"/>
          <p:nvPr/>
        </p:nvSpPr>
        <p:spPr>
          <a:xfrm>
            <a:off x="947247" y="3396125"/>
            <a:ext cx="17874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Umidade 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Temperatura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5" name="Google Shape;365;p7"/>
          <p:cNvSpPr txBox="1"/>
          <p:nvPr/>
        </p:nvSpPr>
        <p:spPr>
          <a:xfrm>
            <a:off x="4587485" y="2930025"/>
            <a:ext cx="1787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Arduino UNO R3</a:t>
            </a:r>
            <a:endParaRPr sz="1800" b="1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366" name="Google Shape;366;p7"/>
          <p:cNvSpPr txBox="1"/>
          <p:nvPr/>
        </p:nvSpPr>
        <p:spPr>
          <a:xfrm>
            <a:off x="4297896" y="3618628"/>
            <a:ext cx="2366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14 entradas/saídas digitais</a:t>
            </a:r>
            <a:endParaRPr sz="1400" b="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anrope"/>
              <a:buChar char="●"/>
            </a:pPr>
            <a:r>
              <a:rPr lang="pt-BR"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 entradas analógicas</a:t>
            </a:r>
            <a:endParaRPr sz="14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grpSp>
        <p:nvGrpSpPr>
          <p:cNvPr id="367" name="Google Shape;367;p7"/>
          <p:cNvGrpSpPr/>
          <p:nvPr/>
        </p:nvGrpSpPr>
        <p:grpSpPr>
          <a:xfrm>
            <a:off x="1058550" y="2410267"/>
            <a:ext cx="7052423" cy="374700"/>
            <a:chOff x="1058550" y="1953067"/>
            <a:chExt cx="7052423" cy="374700"/>
          </a:xfrm>
        </p:grpSpPr>
        <p:cxnSp>
          <p:nvCxnSpPr>
            <p:cNvPr id="368" name="Google Shape;368;p7"/>
            <p:cNvCxnSpPr/>
            <p:nvPr/>
          </p:nvCxnSpPr>
          <p:spPr>
            <a:xfrm>
              <a:off x="8110973" y="1953958"/>
              <a:ext cx="0" cy="37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7"/>
            <p:cNvCxnSpPr/>
            <p:nvPr/>
          </p:nvCxnSpPr>
          <p:spPr>
            <a:xfrm>
              <a:off x="1058550" y="2140137"/>
              <a:ext cx="705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7"/>
            <p:cNvCxnSpPr/>
            <p:nvPr/>
          </p:nvCxnSpPr>
          <p:spPr>
            <a:xfrm>
              <a:off x="2822592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7"/>
            <p:cNvCxnSpPr/>
            <p:nvPr/>
          </p:nvCxnSpPr>
          <p:spPr>
            <a:xfrm>
              <a:off x="1059798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7"/>
            <p:cNvCxnSpPr/>
            <p:nvPr/>
          </p:nvCxnSpPr>
          <p:spPr>
            <a:xfrm>
              <a:off x="4585386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7"/>
            <p:cNvCxnSpPr/>
            <p:nvPr/>
          </p:nvCxnSpPr>
          <p:spPr>
            <a:xfrm>
              <a:off x="6348179" y="1953067"/>
              <a:ext cx="0" cy="3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74" name="Google Shape;37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390773">
            <a:off x="7278978" y="-420360"/>
            <a:ext cx="2413915" cy="208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7" descr="Imagem de vídeo game&#10;&#10;Descrição gerada automaticamente com confiança baix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6160" y="1283475"/>
            <a:ext cx="1598724" cy="15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7" descr="Uma imagem contendo escuro, hidrante, vestindo, homem&#10;&#10;Descrição gerad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2995" y="1088425"/>
            <a:ext cx="1555668" cy="17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" descr="O Que Eu Preciso Saber Sobre o Arduino?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4165" y="1426325"/>
            <a:ext cx="1302182" cy="10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7" descr="Módulo Sensor Umidade de Solo Higrometro - COPEL ELETRONIC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0668" y="1180157"/>
            <a:ext cx="1557964" cy="1557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"/>
          <p:cNvSpPr txBox="1"/>
          <p:nvPr/>
        </p:nvSpPr>
        <p:spPr>
          <a:xfrm>
            <a:off x="2323893" y="4800600"/>
            <a:ext cx="449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AUTOMAÇÃO DE IRRIGAÇÃO  SUSTENTÁVEL COM ARDUÍNO</a:t>
            </a:r>
            <a:endParaRPr sz="1200" b="0" i="0" u="none" strike="noStrike" cap="none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80" name="Google Shape;380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550" y="46078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558766">
            <a:off x="6979157" y="-377742"/>
            <a:ext cx="2645187" cy="137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7"/>
          <p:cNvGrpSpPr/>
          <p:nvPr/>
        </p:nvGrpSpPr>
        <p:grpSpPr>
          <a:xfrm>
            <a:off x="7712875" y="57935"/>
            <a:ext cx="1372200" cy="572700"/>
            <a:chOff x="7712875" y="57935"/>
            <a:chExt cx="1372200" cy="572700"/>
          </a:xfrm>
        </p:grpSpPr>
        <p:sp>
          <p:nvSpPr>
            <p:cNvPr id="383" name="Google Shape;383;p7"/>
            <p:cNvSpPr/>
            <p:nvPr/>
          </p:nvSpPr>
          <p:spPr>
            <a:xfrm>
              <a:off x="7712875" y="57935"/>
              <a:ext cx="1372200" cy="572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476977"/>
            </a:solidFill>
            <a:ln w="12700" cap="flat" cmpd="sng">
              <a:solidFill>
                <a:srgbClr val="8397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05912" y="138573"/>
              <a:ext cx="1186263" cy="411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Social Media Planner for National Planner Day by Slidesgo">
  <a:themeElements>
    <a:clrScheme name="Simple Light">
      <a:dk1>
        <a:srgbClr val="3C3D46"/>
      </a:dk1>
      <a:lt1>
        <a:srgbClr val="FFFFFF"/>
      </a:lt1>
      <a:dk2>
        <a:srgbClr val="85858B"/>
      </a:dk2>
      <a:lt2>
        <a:srgbClr val="ECC7B8"/>
      </a:lt2>
      <a:accent1>
        <a:srgbClr val="E69896"/>
      </a:accent1>
      <a:accent2>
        <a:srgbClr val="769C9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D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858</Words>
  <Application>Microsoft Office PowerPoint</Application>
  <PresentationFormat>Apresentação na tela (16:9)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Amiko</vt:lpstr>
      <vt:lpstr>Manrope</vt:lpstr>
      <vt:lpstr>Carme</vt:lpstr>
      <vt:lpstr>Arial</vt:lpstr>
      <vt:lpstr>Social Media Planner for National Planner Day by Slidesgo</vt:lpstr>
      <vt:lpstr>AUTOMAÇÃO DE IRRIGAÇÃO  SUSTENTÁVEL COM ARDUÍNO</vt:lpstr>
      <vt:lpstr>CONTEXTUALIZAÇÃO</vt:lpstr>
      <vt:lpstr>OBJETIVOS</vt:lpstr>
      <vt:lpstr>JUSTIFICATIVA</vt:lpstr>
      <vt:lpstr>JUSTIFICATIVA</vt:lpstr>
      <vt:lpstr>CONCEITOS</vt:lpstr>
      <vt:lpstr>Trabalhos Relacionados </vt:lpstr>
      <vt:lpstr>ETAPAS DA METODOLOGIA</vt:lpstr>
      <vt:lpstr>MATERIAIS</vt:lpstr>
      <vt:lpstr>MATERIAIS</vt:lpstr>
      <vt:lpstr>MATERIAIS</vt:lpstr>
      <vt:lpstr>TECNOLOGIAS UTILIZADAS</vt:lpstr>
      <vt:lpstr>APRESENTAÇÃO DO ARDUINO</vt:lpstr>
      <vt:lpstr>APRESENTAÇÃO DO APPP</vt:lpstr>
      <vt:lpstr>CONSIDERAÇÕES FINAIS</vt:lpstr>
      <vt:lpstr>REFERÊNCIAS BIBLIOGRÁFICAS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AUTOMAÇÃO DE IRRIGAÇÃO  SUSTENTÁVEL COM ARDUÍNO</dc:title>
  <cp:lastModifiedBy>Guilherme Reis</cp:lastModifiedBy>
  <cp:revision>4</cp:revision>
  <dcterms:modified xsi:type="dcterms:W3CDTF">2023-11-28T02:02:37Z</dcterms:modified>
</cp:coreProperties>
</file>